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314" r:id="rId14"/>
    <p:sldId id="268" r:id="rId15"/>
    <p:sldId id="315" r:id="rId16"/>
    <p:sldId id="269" r:id="rId17"/>
    <p:sldId id="316" r:id="rId18"/>
    <p:sldId id="270" r:id="rId19"/>
    <p:sldId id="271" r:id="rId20"/>
    <p:sldId id="272" r:id="rId21"/>
    <p:sldId id="317" r:id="rId22"/>
    <p:sldId id="273" r:id="rId23"/>
    <p:sldId id="318" r:id="rId24"/>
    <p:sldId id="274" r:id="rId25"/>
    <p:sldId id="319" r:id="rId26"/>
    <p:sldId id="276" r:id="rId27"/>
    <p:sldId id="275" r:id="rId28"/>
    <p:sldId id="277" r:id="rId29"/>
    <p:sldId id="278" r:id="rId30"/>
    <p:sldId id="279" r:id="rId31"/>
    <p:sldId id="320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3" r:id="rId45"/>
    <p:sldId id="297" r:id="rId46"/>
    <p:sldId id="295" r:id="rId47"/>
    <p:sldId id="296" r:id="rId48"/>
    <p:sldId id="298" r:id="rId49"/>
    <p:sldId id="299" r:id="rId50"/>
    <p:sldId id="301" r:id="rId51"/>
    <p:sldId id="300" r:id="rId52"/>
    <p:sldId id="302" r:id="rId53"/>
    <p:sldId id="303" r:id="rId54"/>
    <p:sldId id="31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999"/>
    <a:srgbClr val="0000FF"/>
    <a:srgbClr val="FF7C80"/>
    <a:srgbClr val="00FF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6" autoAdjust="0"/>
    <p:restoredTop sz="96429" autoAdjust="0"/>
  </p:normalViewPr>
  <p:slideViewPr>
    <p:cSldViewPr snapToGrid="0">
      <p:cViewPr varScale="1">
        <p:scale>
          <a:sx n="67" d="100"/>
          <a:sy n="67" d="100"/>
        </p:scale>
        <p:origin x="102" y="210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294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614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38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24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94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54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49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91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97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96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39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3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3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08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jpe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47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7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00.png"/><Relationship Id="rId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0.png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83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82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81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8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13" Type="http://schemas.openxmlformats.org/officeDocument/2006/relationships/image" Target="../media/image2020.png"/><Relationship Id="rId3" Type="http://schemas.openxmlformats.org/officeDocument/2006/relationships/image" Target="../media/image1920.png"/><Relationship Id="rId7" Type="http://schemas.openxmlformats.org/officeDocument/2006/relationships/image" Target="../media/image202.png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" Type="http://schemas.openxmlformats.org/officeDocument/2006/relationships/image" Target="../media/image199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00.png"/><Relationship Id="rId5" Type="http://schemas.openxmlformats.org/officeDocument/2006/relationships/image" Target="../media/image1940.png"/><Relationship Id="rId15" Type="http://schemas.openxmlformats.org/officeDocument/2006/relationships/image" Target="../media/image206.png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image" Target="../media/image1980.png"/><Relationship Id="rId14" Type="http://schemas.openxmlformats.org/officeDocument/2006/relationships/image" Target="../media/image20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0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 dirty="0"/>
              <a:t>独学！ 機械設計者のための自動制御</a:t>
            </a:r>
            <a:r>
              <a:rPr lang="ja-JP" altLang="en-US" b="1" dirty="0" smtClean="0"/>
              <a:t>入門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613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03_</a:t>
            </a:r>
            <a:r>
              <a:rPr lang="ja-JP" altLang="en-US" sz="4000" b="1" dirty="0"/>
              <a:t>車を思いのままに走らせるにはどうしたらいいの？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91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76736" cy="70996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9391" y="-1"/>
            <a:ext cx="2579216" cy="70996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262" y="-1"/>
            <a:ext cx="2578956" cy="69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70996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011" y="0"/>
            <a:ext cx="2636539" cy="72913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8022" y="0"/>
            <a:ext cx="2636539" cy="730668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697093" y="4625340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27473" y="473334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35473" y="484134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92269" y="494172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654582" y="2776551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815417" y="3451122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691457" y="3563022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38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70996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011" y="0"/>
            <a:ext cx="2636539" cy="72913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8022" y="0"/>
            <a:ext cx="2636539" cy="730668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697093" y="4625340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27473" y="473334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35473" y="484134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92269" y="494172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654582" y="2776551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815417" y="3451122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691457" y="3563022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630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69275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101" y="0"/>
            <a:ext cx="2636400" cy="60655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063" y="0"/>
            <a:ext cx="2636400" cy="7326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2" y="5705332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83160" y="5811828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6842578" y="54610"/>
            <a:ext cx="0" cy="15501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261100" y="374650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 10"/>
          <p:cNvSpPr/>
          <p:nvPr/>
        </p:nvSpPr>
        <p:spPr>
          <a:xfrm>
            <a:off x="6591300" y="50800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6280150" y="133350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6817005" y="55936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6817005" y="261900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線吹き出し 1 (枠付き) 15"/>
          <p:cNvSpPr/>
          <p:nvPr/>
        </p:nvSpPr>
        <p:spPr>
          <a:xfrm>
            <a:off x="5331142" y="428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17" name="線吹き出し 1 (枠付き) 16"/>
          <p:cNvSpPr/>
          <p:nvPr/>
        </p:nvSpPr>
        <p:spPr>
          <a:xfrm>
            <a:off x="5338399" y="3429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5629972" y="172200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29972" y="469361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6351" y="5329228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67551" y="656747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397051" y="687623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88125" y="698528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040000" y="6985288"/>
            <a:ext cx="14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6815465" y="1229921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23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69275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101" y="0"/>
            <a:ext cx="2636400" cy="60655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063" y="0"/>
            <a:ext cx="2636400" cy="7326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2" y="5705332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83160" y="5811828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6842578" y="54610"/>
            <a:ext cx="0" cy="15501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261100" y="374650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 10"/>
          <p:cNvSpPr/>
          <p:nvPr/>
        </p:nvSpPr>
        <p:spPr>
          <a:xfrm>
            <a:off x="6591300" y="50800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6280150" y="133350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6817005" y="55936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6817005" y="261900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線吹き出し 1 (枠付き) 15"/>
          <p:cNvSpPr/>
          <p:nvPr/>
        </p:nvSpPr>
        <p:spPr>
          <a:xfrm>
            <a:off x="5331142" y="428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17" name="線吹き出し 1 (枠付き) 16"/>
          <p:cNvSpPr/>
          <p:nvPr/>
        </p:nvSpPr>
        <p:spPr>
          <a:xfrm>
            <a:off x="5338399" y="3429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5629972" y="172200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29972" y="469361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6351" y="5329228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67551" y="656747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397051" y="687623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88125" y="698528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040000" y="6985288"/>
            <a:ext cx="14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6815465" y="1229921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76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400" cy="7179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821" y="0"/>
            <a:ext cx="2636400" cy="71841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0681" y="0"/>
            <a:ext cx="2636400" cy="70578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0907" y="1554480"/>
            <a:ext cx="2691516" cy="36969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5251426"/>
            <a:ext cx="2689624" cy="22783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8879" y="361950"/>
            <a:ext cx="1267064" cy="119253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359" y="361950"/>
            <a:ext cx="1267064" cy="119253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3810"/>
            <a:ext cx="2682239" cy="35814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61220" y="2344708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4460" y="2900968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88220" y="3387713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75182" y="3387713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46261" y="339595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2941" y="339595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9618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1810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9336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102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3523" y="6752760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39793" y="6632280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655333" y="365878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93318" y="471118"/>
            <a:ext cx="378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732510" y="573596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95510" y="756476"/>
            <a:ext cx="180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4159288" y="2682309"/>
            <a:ext cx="0" cy="629249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3585430" y="2443598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/>
          <p:cNvSpPr/>
          <p:nvPr/>
        </p:nvSpPr>
        <p:spPr>
          <a:xfrm>
            <a:off x="3915630" y="2119748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3604480" y="2202298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141335" y="2628309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4141335" y="233084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線吹き出し 1 (枠付き) 33"/>
          <p:cNvSpPr/>
          <p:nvPr/>
        </p:nvSpPr>
        <p:spPr>
          <a:xfrm>
            <a:off x="2655472" y="21117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35" name="線吹き出し 1 (枠付き) 34"/>
          <p:cNvSpPr/>
          <p:nvPr/>
        </p:nvSpPr>
        <p:spPr>
          <a:xfrm>
            <a:off x="2662729" y="24118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2954302" y="2241148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54302" y="2538309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>
            <a:off x="3943828" y="2443598"/>
            <a:ext cx="0" cy="720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3600670" y="3331996"/>
            <a:ext cx="1155700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円/楕円 40"/>
          <p:cNvSpPr/>
          <p:nvPr/>
        </p:nvSpPr>
        <p:spPr>
          <a:xfrm>
            <a:off x="3926517" y="3163056"/>
            <a:ext cx="54000" cy="5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/>
          <p:cNvCxnSpPr/>
          <p:nvPr/>
        </p:nvCxnSpPr>
        <p:spPr>
          <a:xfrm>
            <a:off x="4222483" y="2443598"/>
            <a:ext cx="0" cy="918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/>
        </p:nvSpPr>
        <p:spPr>
          <a:xfrm>
            <a:off x="4202295" y="335192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線吹き出し 1 (枠付き) 43"/>
          <p:cNvSpPr/>
          <p:nvPr/>
        </p:nvSpPr>
        <p:spPr>
          <a:xfrm>
            <a:off x="2648215" y="327234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47478"/>
              <a:gd name="adj4" fmla="val 2354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より小さいので，不安定</a:t>
            </a:r>
            <a:endParaRPr kumimoji="1" lang="ja-JP" altLang="en-US" sz="600" dirty="0"/>
          </a:p>
        </p:txBody>
      </p:sp>
      <p:sp>
        <p:nvSpPr>
          <p:cNvPr id="45" name="線吹き出し 1 (枠付き) 44"/>
          <p:cNvSpPr/>
          <p:nvPr/>
        </p:nvSpPr>
        <p:spPr>
          <a:xfrm>
            <a:off x="2655472" y="298570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78441"/>
              <a:gd name="adj4" fmla="val 188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より大きいので，安定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2947045" y="3401746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947045" y="3112167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4133325" y="3302397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/>
          <p:cNvCxnSpPr/>
          <p:nvPr/>
        </p:nvCxnSpPr>
        <p:spPr>
          <a:xfrm>
            <a:off x="4159288" y="2377227"/>
            <a:ext cx="0" cy="23400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4700990" y="5166484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917535" y="526666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1618" y="537190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855877" y="5469526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14209" y="270974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20400" y="270974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678379" y="270974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84119" y="271609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812119" y="2810968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914209" y="2917761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http://1.bp.blogspot.com/-z9bYU79AREw/T73EXusry2I/AAAAAAAAAs4/BBjSwrPYo0g/s1600/chikara2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7358" y="2616047"/>
            <a:ext cx="926804" cy="12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線コネクタ 61"/>
          <p:cNvCxnSpPr/>
          <p:nvPr/>
        </p:nvCxnSpPr>
        <p:spPr>
          <a:xfrm>
            <a:off x="4865090" y="3126052"/>
            <a:ext cx="613691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H="1" flipV="1">
            <a:off x="5486401" y="2833108"/>
            <a:ext cx="0" cy="864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H="1">
            <a:off x="5324336" y="2871208"/>
            <a:ext cx="16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H="1">
            <a:off x="4951830" y="3123996"/>
            <a:ext cx="530740" cy="18000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>
            <a:stCxn id="32" idx="6"/>
          </p:cNvCxnSpPr>
          <p:nvPr/>
        </p:nvCxnSpPr>
        <p:spPr>
          <a:xfrm>
            <a:off x="4195335" y="2655309"/>
            <a:ext cx="4324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H="1" flipV="1">
            <a:off x="5331957" y="2799748"/>
            <a:ext cx="0" cy="324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4354846" y="2428357"/>
            <a:ext cx="0" cy="21600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3761857" y="3181917"/>
            <a:ext cx="0" cy="144000"/>
          </a:xfrm>
          <a:prstGeom prst="line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3630405" y="3185466"/>
            <a:ext cx="288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フリーフォーム 73"/>
          <p:cNvSpPr/>
          <p:nvPr/>
        </p:nvSpPr>
        <p:spPr>
          <a:xfrm>
            <a:off x="4995054" y="3124200"/>
            <a:ext cx="41766" cy="144780"/>
          </a:xfrm>
          <a:custGeom>
            <a:avLst/>
            <a:gdLst>
              <a:gd name="connsiteX0" fmla="*/ 41766 w 41766"/>
              <a:gd name="connsiteY0" fmla="*/ 144780 h 144780"/>
              <a:gd name="connsiteX1" fmla="*/ 3666 w 41766"/>
              <a:gd name="connsiteY1" fmla="*/ 83820 h 144780"/>
              <a:gd name="connsiteX2" fmla="*/ 3666 w 41766"/>
              <a:gd name="connsiteY2" fmla="*/ 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66" h="144780">
                <a:moveTo>
                  <a:pt x="41766" y="144780"/>
                </a:moveTo>
                <a:cubicBezTo>
                  <a:pt x="25891" y="126365"/>
                  <a:pt x="10016" y="107950"/>
                  <a:pt x="3666" y="83820"/>
                </a:cubicBezTo>
                <a:cubicBezTo>
                  <a:pt x="-2684" y="59690"/>
                  <a:pt x="491" y="29845"/>
                  <a:pt x="3666" y="0"/>
                </a:cubicBezTo>
              </a:path>
            </a:pathLst>
          </a:custGeom>
          <a:noFill/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379647" y="2492508"/>
            <a:ext cx="306000" cy="90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656576" y="3338735"/>
            <a:ext cx="252000" cy="90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4686300" y="2537460"/>
            <a:ext cx="670560" cy="268638"/>
          </a:xfrm>
          <a:custGeom>
            <a:avLst/>
            <a:gdLst>
              <a:gd name="connsiteX0" fmla="*/ 0 w 670560"/>
              <a:gd name="connsiteY0" fmla="*/ 0 h 144780"/>
              <a:gd name="connsiteX1" fmla="*/ 251460 w 670560"/>
              <a:gd name="connsiteY1" fmla="*/ 22860 h 144780"/>
              <a:gd name="connsiteX2" fmla="*/ 548640 w 670560"/>
              <a:gd name="connsiteY2" fmla="*/ 76200 h 144780"/>
              <a:gd name="connsiteX3" fmla="*/ 670560 w 670560"/>
              <a:gd name="connsiteY3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144780">
                <a:moveTo>
                  <a:pt x="0" y="0"/>
                </a:moveTo>
                <a:cubicBezTo>
                  <a:pt x="80010" y="5080"/>
                  <a:pt x="160020" y="10160"/>
                  <a:pt x="251460" y="22860"/>
                </a:cubicBezTo>
                <a:cubicBezTo>
                  <a:pt x="342900" y="35560"/>
                  <a:pt x="478790" y="55880"/>
                  <a:pt x="548640" y="76200"/>
                </a:cubicBezTo>
                <a:cubicBezTo>
                  <a:pt x="618490" y="96520"/>
                  <a:pt x="644525" y="120650"/>
                  <a:pt x="670560" y="14478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794760" y="3261360"/>
            <a:ext cx="1181100" cy="239336"/>
          </a:xfrm>
          <a:custGeom>
            <a:avLst/>
            <a:gdLst>
              <a:gd name="connsiteX0" fmla="*/ 0 w 1181100"/>
              <a:gd name="connsiteY0" fmla="*/ 182880 h 239336"/>
              <a:gd name="connsiteX1" fmla="*/ 297180 w 1181100"/>
              <a:gd name="connsiteY1" fmla="*/ 236220 h 239336"/>
              <a:gd name="connsiteX2" fmla="*/ 685800 w 1181100"/>
              <a:gd name="connsiteY2" fmla="*/ 220980 h 239336"/>
              <a:gd name="connsiteX3" fmla="*/ 998220 w 1181100"/>
              <a:gd name="connsiteY3" fmla="*/ 121920 h 239336"/>
              <a:gd name="connsiteX4" fmla="*/ 1181100 w 1181100"/>
              <a:gd name="connsiteY4" fmla="*/ 0 h 23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239336">
                <a:moveTo>
                  <a:pt x="0" y="182880"/>
                </a:moveTo>
                <a:cubicBezTo>
                  <a:pt x="91440" y="206375"/>
                  <a:pt x="182880" y="229870"/>
                  <a:pt x="297180" y="236220"/>
                </a:cubicBezTo>
                <a:cubicBezTo>
                  <a:pt x="411480" y="242570"/>
                  <a:pt x="568960" y="240030"/>
                  <a:pt x="685800" y="220980"/>
                </a:cubicBezTo>
                <a:cubicBezTo>
                  <a:pt x="802640" y="201930"/>
                  <a:pt x="915670" y="158750"/>
                  <a:pt x="998220" y="121920"/>
                </a:cubicBezTo>
                <a:cubicBezTo>
                  <a:pt x="1080770" y="85090"/>
                  <a:pt x="1130935" y="42545"/>
                  <a:pt x="118110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549233" y="3828692"/>
            <a:ext cx="14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480937" y="6786857"/>
            <a:ext cx="288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679240" y="7104725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04540" y="7104725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98190" y="7317265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307640" y="7420756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87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400" cy="7179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821" y="0"/>
            <a:ext cx="2636400" cy="71841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0681" y="0"/>
            <a:ext cx="2636400" cy="70578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0907" y="1554480"/>
            <a:ext cx="2691516" cy="36969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5251426"/>
            <a:ext cx="2689624" cy="22783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8879" y="361950"/>
            <a:ext cx="1267064" cy="119253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359" y="361950"/>
            <a:ext cx="1267064" cy="119253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3810"/>
            <a:ext cx="2682239" cy="35814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61220" y="2344708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4460" y="2900968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88220" y="3387713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75182" y="3387713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46261" y="339595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2941" y="339595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9618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1810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9336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102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3523" y="6752760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39793" y="6632280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655333" y="365878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93318" y="471118"/>
            <a:ext cx="378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732510" y="573596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95510" y="756476"/>
            <a:ext cx="180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4159288" y="2682309"/>
            <a:ext cx="0" cy="629249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3585430" y="2443598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/>
          <p:cNvSpPr/>
          <p:nvPr/>
        </p:nvSpPr>
        <p:spPr>
          <a:xfrm>
            <a:off x="3915630" y="2119748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3604480" y="2202298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141335" y="2628309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4141335" y="233084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線吹き出し 1 (枠付き) 33"/>
          <p:cNvSpPr/>
          <p:nvPr/>
        </p:nvSpPr>
        <p:spPr>
          <a:xfrm>
            <a:off x="2655472" y="21117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35" name="線吹き出し 1 (枠付き) 34"/>
          <p:cNvSpPr/>
          <p:nvPr/>
        </p:nvSpPr>
        <p:spPr>
          <a:xfrm>
            <a:off x="2662729" y="24118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2954302" y="2241148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54302" y="2538309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>
            <a:off x="3943828" y="2443598"/>
            <a:ext cx="0" cy="720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3600670" y="3331996"/>
            <a:ext cx="1155700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円/楕円 40"/>
          <p:cNvSpPr/>
          <p:nvPr/>
        </p:nvSpPr>
        <p:spPr>
          <a:xfrm>
            <a:off x="3926517" y="3163056"/>
            <a:ext cx="54000" cy="5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/>
          <p:cNvCxnSpPr/>
          <p:nvPr/>
        </p:nvCxnSpPr>
        <p:spPr>
          <a:xfrm>
            <a:off x="4222483" y="2443598"/>
            <a:ext cx="0" cy="918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/>
        </p:nvSpPr>
        <p:spPr>
          <a:xfrm>
            <a:off x="4202295" y="335192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線吹き出し 1 (枠付き) 43"/>
          <p:cNvSpPr/>
          <p:nvPr/>
        </p:nvSpPr>
        <p:spPr>
          <a:xfrm>
            <a:off x="2648215" y="327234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47478"/>
              <a:gd name="adj4" fmla="val 2354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より小さいので，不安定</a:t>
            </a:r>
            <a:endParaRPr kumimoji="1" lang="ja-JP" altLang="en-US" sz="600" dirty="0"/>
          </a:p>
        </p:txBody>
      </p:sp>
      <p:sp>
        <p:nvSpPr>
          <p:cNvPr id="45" name="線吹き出し 1 (枠付き) 44"/>
          <p:cNvSpPr/>
          <p:nvPr/>
        </p:nvSpPr>
        <p:spPr>
          <a:xfrm>
            <a:off x="2655472" y="298570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78441"/>
              <a:gd name="adj4" fmla="val 188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より大きいので，安定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2947045" y="3401746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947045" y="3112167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4133325" y="3302397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/>
          <p:cNvCxnSpPr/>
          <p:nvPr/>
        </p:nvCxnSpPr>
        <p:spPr>
          <a:xfrm>
            <a:off x="4159288" y="2377227"/>
            <a:ext cx="0" cy="23400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4700990" y="5166484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917535" y="526666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1618" y="537190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855877" y="5469526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14209" y="270974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20400" y="270974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678379" y="270974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84119" y="271609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812119" y="2810968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914209" y="2917761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http://1.bp.blogspot.com/-z9bYU79AREw/T73EXusry2I/AAAAAAAAAs4/BBjSwrPYo0g/s1600/chikara2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7358" y="2616047"/>
            <a:ext cx="926804" cy="12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線コネクタ 61"/>
          <p:cNvCxnSpPr/>
          <p:nvPr/>
        </p:nvCxnSpPr>
        <p:spPr>
          <a:xfrm>
            <a:off x="4865090" y="3126052"/>
            <a:ext cx="613691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H="1" flipV="1">
            <a:off x="5486401" y="2833108"/>
            <a:ext cx="0" cy="864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H="1">
            <a:off x="5324336" y="2871208"/>
            <a:ext cx="16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H="1">
            <a:off x="4951830" y="3123996"/>
            <a:ext cx="530740" cy="18000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>
            <a:stCxn id="32" idx="6"/>
          </p:cNvCxnSpPr>
          <p:nvPr/>
        </p:nvCxnSpPr>
        <p:spPr>
          <a:xfrm>
            <a:off x="4195335" y="2655309"/>
            <a:ext cx="4324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H="1" flipV="1">
            <a:off x="5331957" y="2799748"/>
            <a:ext cx="0" cy="324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4354846" y="2428357"/>
            <a:ext cx="0" cy="21600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3761857" y="3181917"/>
            <a:ext cx="0" cy="144000"/>
          </a:xfrm>
          <a:prstGeom prst="line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3630405" y="3185466"/>
            <a:ext cx="288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フリーフォーム 73"/>
          <p:cNvSpPr/>
          <p:nvPr/>
        </p:nvSpPr>
        <p:spPr>
          <a:xfrm>
            <a:off x="4995054" y="3124200"/>
            <a:ext cx="41766" cy="144780"/>
          </a:xfrm>
          <a:custGeom>
            <a:avLst/>
            <a:gdLst>
              <a:gd name="connsiteX0" fmla="*/ 41766 w 41766"/>
              <a:gd name="connsiteY0" fmla="*/ 144780 h 144780"/>
              <a:gd name="connsiteX1" fmla="*/ 3666 w 41766"/>
              <a:gd name="connsiteY1" fmla="*/ 83820 h 144780"/>
              <a:gd name="connsiteX2" fmla="*/ 3666 w 41766"/>
              <a:gd name="connsiteY2" fmla="*/ 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66" h="144780">
                <a:moveTo>
                  <a:pt x="41766" y="144780"/>
                </a:moveTo>
                <a:cubicBezTo>
                  <a:pt x="25891" y="126365"/>
                  <a:pt x="10016" y="107950"/>
                  <a:pt x="3666" y="83820"/>
                </a:cubicBezTo>
                <a:cubicBezTo>
                  <a:pt x="-2684" y="59690"/>
                  <a:pt x="491" y="29845"/>
                  <a:pt x="3666" y="0"/>
                </a:cubicBezTo>
              </a:path>
            </a:pathLst>
          </a:custGeom>
          <a:noFill/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379647" y="2492508"/>
            <a:ext cx="306000" cy="90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656576" y="3338735"/>
            <a:ext cx="252000" cy="90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4686300" y="2537460"/>
            <a:ext cx="670560" cy="268638"/>
          </a:xfrm>
          <a:custGeom>
            <a:avLst/>
            <a:gdLst>
              <a:gd name="connsiteX0" fmla="*/ 0 w 670560"/>
              <a:gd name="connsiteY0" fmla="*/ 0 h 144780"/>
              <a:gd name="connsiteX1" fmla="*/ 251460 w 670560"/>
              <a:gd name="connsiteY1" fmla="*/ 22860 h 144780"/>
              <a:gd name="connsiteX2" fmla="*/ 548640 w 670560"/>
              <a:gd name="connsiteY2" fmla="*/ 76200 h 144780"/>
              <a:gd name="connsiteX3" fmla="*/ 670560 w 670560"/>
              <a:gd name="connsiteY3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144780">
                <a:moveTo>
                  <a:pt x="0" y="0"/>
                </a:moveTo>
                <a:cubicBezTo>
                  <a:pt x="80010" y="5080"/>
                  <a:pt x="160020" y="10160"/>
                  <a:pt x="251460" y="22860"/>
                </a:cubicBezTo>
                <a:cubicBezTo>
                  <a:pt x="342900" y="35560"/>
                  <a:pt x="478790" y="55880"/>
                  <a:pt x="548640" y="76200"/>
                </a:cubicBezTo>
                <a:cubicBezTo>
                  <a:pt x="618490" y="96520"/>
                  <a:pt x="644525" y="120650"/>
                  <a:pt x="670560" y="14478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794760" y="3261360"/>
            <a:ext cx="1181100" cy="239336"/>
          </a:xfrm>
          <a:custGeom>
            <a:avLst/>
            <a:gdLst>
              <a:gd name="connsiteX0" fmla="*/ 0 w 1181100"/>
              <a:gd name="connsiteY0" fmla="*/ 182880 h 239336"/>
              <a:gd name="connsiteX1" fmla="*/ 297180 w 1181100"/>
              <a:gd name="connsiteY1" fmla="*/ 236220 h 239336"/>
              <a:gd name="connsiteX2" fmla="*/ 685800 w 1181100"/>
              <a:gd name="connsiteY2" fmla="*/ 220980 h 239336"/>
              <a:gd name="connsiteX3" fmla="*/ 998220 w 1181100"/>
              <a:gd name="connsiteY3" fmla="*/ 121920 h 239336"/>
              <a:gd name="connsiteX4" fmla="*/ 1181100 w 1181100"/>
              <a:gd name="connsiteY4" fmla="*/ 0 h 23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239336">
                <a:moveTo>
                  <a:pt x="0" y="182880"/>
                </a:moveTo>
                <a:cubicBezTo>
                  <a:pt x="91440" y="206375"/>
                  <a:pt x="182880" y="229870"/>
                  <a:pt x="297180" y="236220"/>
                </a:cubicBezTo>
                <a:cubicBezTo>
                  <a:pt x="411480" y="242570"/>
                  <a:pt x="568960" y="240030"/>
                  <a:pt x="685800" y="220980"/>
                </a:cubicBezTo>
                <a:cubicBezTo>
                  <a:pt x="802640" y="201930"/>
                  <a:pt x="915670" y="158750"/>
                  <a:pt x="998220" y="121920"/>
                </a:cubicBezTo>
                <a:cubicBezTo>
                  <a:pt x="1080770" y="85090"/>
                  <a:pt x="1130935" y="42545"/>
                  <a:pt x="118110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549233" y="3828692"/>
            <a:ext cx="14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480937" y="6786857"/>
            <a:ext cx="288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679240" y="7104725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04540" y="7104725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98190" y="7317265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307640" y="7420756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999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lang="ja-JP" altLang="en-US" b="1" dirty="0"/>
              <a:t>明石海峡の強風にあおられても、大丈夫？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740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99069" cy="15163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16380"/>
            <a:ext cx="2599069" cy="37261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820" y="304801"/>
            <a:ext cx="2596111" cy="59054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273040"/>
            <a:ext cx="2596111" cy="9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1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b="1" dirty="0" smtClean="0"/>
              <a:t>01_</a:t>
            </a:r>
            <a:r>
              <a:rPr lang="ja-JP" altLang="en-US" sz="4000" b="1" dirty="0" smtClean="0"/>
              <a:t>数式</a:t>
            </a:r>
            <a:r>
              <a:rPr lang="ja-JP" altLang="en-US" sz="4000" b="1" dirty="0"/>
              <a:t>を使わないで自動制御について教えるよ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641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96111" cy="71694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5580" y="99060"/>
            <a:ext cx="2599970" cy="70703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019" y="99060"/>
            <a:ext cx="2598218" cy="593597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30850" y="1433398"/>
            <a:ext cx="1290050" cy="40810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854769" y="836498"/>
            <a:ext cx="107631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05453" y="927100"/>
            <a:ext cx="107631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203903" y="927100"/>
            <a:ext cx="107631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56437" y="836498"/>
            <a:ext cx="107631" cy="715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51386" y="1601673"/>
            <a:ext cx="252000" cy="21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428717" y="175912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62389" y="2048680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862389" y="2513500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26837" y="343552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154680" y="3726180"/>
            <a:ext cx="396240" cy="25908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774043" y="3800445"/>
            <a:ext cx="578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無限大へ</a:t>
            </a:r>
            <a:endParaRPr kumimoji="1" lang="ja-JP" altLang="en-US" sz="700" dirty="0"/>
          </a:p>
        </p:txBody>
      </p:sp>
      <p:sp>
        <p:nvSpPr>
          <p:cNvPr id="18" name="正方形/長方形 17"/>
          <p:cNvSpPr/>
          <p:nvPr/>
        </p:nvSpPr>
        <p:spPr>
          <a:xfrm>
            <a:off x="2850748" y="3839991"/>
            <a:ext cx="19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54578" y="597359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03508" y="815510"/>
            <a:ext cx="90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78768" y="1623832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71148" y="1796500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01908" y="2539753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1288" y="3102884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57128" y="3584721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568" y="3577101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867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96111" cy="71694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5580" y="99060"/>
            <a:ext cx="2599970" cy="70703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019" y="99060"/>
            <a:ext cx="2598218" cy="593597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30850" y="1433398"/>
            <a:ext cx="1290050" cy="40810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854769" y="836498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05453" y="927100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203903" y="927100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56437" y="836498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51386" y="1601673"/>
            <a:ext cx="252000" cy="21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428717" y="175912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62389" y="2048680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862389" y="2513500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26837" y="343552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154680" y="3726180"/>
            <a:ext cx="396240" cy="25908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774043" y="3800445"/>
            <a:ext cx="578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無限大へ</a:t>
            </a:r>
            <a:endParaRPr kumimoji="1" lang="ja-JP" altLang="en-US" sz="700" dirty="0"/>
          </a:p>
        </p:txBody>
      </p:sp>
      <p:sp>
        <p:nvSpPr>
          <p:cNvPr id="18" name="正方形/長方形 17"/>
          <p:cNvSpPr/>
          <p:nvPr/>
        </p:nvSpPr>
        <p:spPr>
          <a:xfrm>
            <a:off x="2850748" y="3839991"/>
            <a:ext cx="198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54578" y="597359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03508" y="815510"/>
            <a:ext cx="90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78768" y="1623832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71148" y="1796500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01908" y="2539753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1288" y="3102884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57128" y="3584721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568" y="3577101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56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00716" cy="68710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0"/>
            <a:ext cx="2600716" cy="67048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4" y="38100"/>
            <a:ext cx="2600716" cy="61086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5286" y="0"/>
            <a:ext cx="2602383" cy="51112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4665" y="5814060"/>
            <a:ext cx="2602383" cy="12954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24715"/>
            <a:ext cx="2600716" cy="39624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6704823"/>
            <a:ext cx="2600716" cy="10604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903" y="6216690"/>
            <a:ext cx="2602383" cy="14922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1376" y="5111206"/>
            <a:ext cx="1524000" cy="72143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0757" y="5111206"/>
            <a:ext cx="1524000" cy="65532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954" y="7110305"/>
            <a:ext cx="1345594" cy="70200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6477" y="7107101"/>
            <a:ext cx="1285448" cy="81538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184" y="7922485"/>
            <a:ext cx="2602383" cy="62479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6416308" y="1104104"/>
            <a:ext cx="72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72257" y="2502409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054057" y="2561306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24835" y="473162"/>
            <a:ext cx="1159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初期位置が中心が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で，</a:t>
            </a:r>
            <a:endParaRPr kumimoji="1" lang="en-US" altLang="ja-JP" sz="700" dirty="0" smtClean="0"/>
          </a:p>
          <a:p>
            <a:r>
              <a:rPr lang="ja-JP" altLang="en-US" sz="700" dirty="0"/>
              <a:t>位相</a:t>
            </a:r>
            <a:r>
              <a:rPr lang="ja-JP" altLang="en-US" sz="700" dirty="0" smtClean="0"/>
              <a:t>遅れゼロなら，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出力も</a:t>
            </a:r>
            <a:r>
              <a:rPr kumimoji="1" lang="en-US" altLang="ja-JP" sz="700" dirty="0" smtClean="0"/>
              <a:t>0</a:t>
            </a:r>
            <a:r>
              <a:rPr lang="ja-JP" altLang="en-US" sz="700" dirty="0" smtClean="0"/>
              <a:t>を中心に振動．</a:t>
            </a:r>
            <a:endParaRPr lang="en-US" altLang="ja-JP" sz="700" dirty="0" smtClean="0"/>
          </a:p>
          <a:p>
            <a:r>
              <a:rPr kumimoji="1" lang="ja-JP" altLang="en-US" sz="700" dirty="0"/>
              <a:t>今</a:t>
            </a:r>
            <a:r>
              <a:rPr kumimoji="1" lang="ja-JP" altLang="en-US" sz="700" dirty="0" smtClean="0"/>
              <a:t>は位相が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遅れて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いる．現実なら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進むまで入力ゼロだけど，理論上</a:t>
            </a:r>
            <a:r>
              <a:rPr lang="ja-JP" altLang="en-US" sz="700" dirty="0"/>
              <a:t>時間</a:t>
            </a:r>
            <a:r>
              <a:rPr lang="ja-JP" altLang="en-US" sz="700" dirty="0" smtClean="0"/>
              <a:t>がマイナスの時も波形は続くので，その</a:t>
            </a:r>
            <a:r>
              <a:rPr lang="en-US" altLang="ja-JP" sz="700" dirty="0"/>
              <a:t/>
            </a:r>
            <a:br>
              <a:rPr lang="en-US" altLang="ja-JP" sz="700" dirty="0"/>
            </a:br>
            <a:r>
              <a:rPr lang="ja-JP" altLang="en-US" sz="700" dirty="0" smtClean="0"/>
              <a:t>まま計算すると</a:t>
            </a:r>
            <a:r>
              <a:rPr kumimoji="1" lang="ja-JP" altLang="en-US" sz="700" dirty="0" smtClean="0"/>
              <a:t>，少し上に突き出る．</a:t>
            </a:r>
            <a:endParaRPr kumimoji="1" lang="ja-JP" altLang="en-US" sz="700" dirty="0"/>
          </a:p>
        </p:txBody>
      </p:sp>
      <p:sp>
        <p:nvSpPr>
          <p:cNvPr id="20" name="正方形/長方形 19"/>
          <p:cNvSpPr/>
          <p:nvPr/>
        </p:nvSpPr>
        <p:spPr>
          <a:xfrm>
            <a:off x="7939075" y="834715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44703" y="944886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606479" y="7671791"/>
            <a:ext cx="18183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0&lt;t&lt;90°/ω </a:t>
            </a:r>
            <a:r>
              <a:rPr lang="ja-JP" altLang="en-US" sz="700" dirty="0" smtClean="0"/>
              <a:t>まで</a:t>
            </a:r>
            <a:r>
              <a:rPr lang="en-US" altLang="ja-JP" sz="700" dirty="0" smtClean="0"/>
              <a:t>Y3=0</a:t>
            </a:r>
            <a:r>
              <a:rPr lang="ja-JP" altLang="en-US" sz="700" dirty="0"/>
              <a:t>とすれば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-1</a:t>
            </a:r>
            <a:r>
              <a:rPr lang="ja-JP" altLang="en-US" sz="700" dirty="0" smtClean="0"/>
              <a:t>は消える．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6425657" y="7736259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7332617" y="1642713"/>
            <a:ext cx="336435" cy="6142750"/>
          </a:xfrm>
          <a:custGeom>
            <a:avLst/>
            <a:gdLst>
              <a:gd name="connsiteX0" fmla="*/ 0 w 336435"/>
              <a:gd name="connsiteY0" fmla="*/ 6383383 h 6383383"/>
              <a:gd name="connsiteX1" fmla="*/ 296092 w 336435"/>
              <a:gd name="connsiteY1" fmla="*/ 6183086 h 6383383"/>
              <a:gd name="connsiteX2" fmla="*/ 330926 w 336435"/>
              <a:gd name="connsiteY2" fmla="*/ 5695406 h 6383383"/>
              <a:gd name="connsiteX3" fmla="*/ 269966 w 336435"/>
              <a:gd name="connsiteY3" fmla="*/ 4223657 h 6383383"/>
              <a:gd name="connsiteX4" fmla="*/ 261257 w 336435"/>
              <a:gd name="connsiteY4" fmla="*/ 2133600 h 6383383"/>
              <a:gd name="connsiteX5" fmla="*/ 235132 w 336435"/>
              <a:gd name="connsiteY5" fmla="*/ 357051 h 6383383"/>
              <a:gd name="connsiteX6" fmla="*/ 261257 w 336435"/>
              <a:gd name="connsiteY6" fmla="*/ 0 h 638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35" h="6383383">
                <a:moveTo>
                  <a:pt x="0" y="6383383"/>
                </a:moveTo>
                <a:cubicBezTo>
                  <a:pt x="120469" y="6340566"/>
                  <a:pt x="240938" y="6297749"/>
                  <a:pt x="296092" y="6183086"/>
                </a:cubicBezTo>
                <a:cubicBezTo>
                  <a:pt x="351246" y="6068423"/>
                  <a:pt x="335280" y="6021977"/>
                  <a:pt x="330926" y="5695406"/>
                </a:cubicBezTo>
                <a:cubicBezTo>
                  <a:pt x="326572" y="5368835"/>
                  <a:pt x="281577" y="4817291"/>
                  <a:pt x="269966" y="4223657"/>
                </a:cubicBezTo>
                <a:cubicBezTo>
                  <a:pt x="258355" y="3630023"/>
                  <a:pt x="267063" y="2778034"/>
                  <a:pt x="261257" y="2133600"/>
                </a:cubicBezTo>
                <a:cubicBezTo>
                  <a:pt x="255451" y="1489166"/>
                  <a:pt x="235132" y="712651"/>
                  <a:pt x="235132" y="357051"/>
                </a:cubicBezTo>
                <a:cubicBezTo>
                  <a:pt x="235132" y="1451"/>
                  <a:pt x="248194" y="725"/>
                  <a:pt x="261257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フリーフォーム 25"/>
          <p:cNvSpPr/>
          <p:nvPr/>
        </p:nvSpPr>
        <p:spPr>
          <a:xfrm>
            <a:off x="9561194" y="3634740"/>
            <a:ext cx="220980" cy="220980"/>
          </a:xfrm>
          <a:custGeom>
            <a:avLst/>
            <a:gdLst>
              <a:gd name="connsiteX0" fmla="*/ 76200 w 220980"/>
              <a:gd name="connsiteY0" fmla="*/ 0 h 220980"/>
              <a:gd name="connsiteX1" fmla="*/ 76200 w 220980"/>
              <a:gd name="connsiteY1" fmla="*/ 114300 h 220980"/>
              <a:gd name="connsiteX2" fmla="*/ 0 w 220980"/>
              <a:gd name="connsiteY2" fmla="*/ 114300 h 220980"/>
              <a:gd name="connsiteX3" fmla="*/ 0 w 220980"/>
              <a:gd name="connsiteY3" fmla="*/ 220980 h 220980"/>
              <a:gd name="connsiteX4" fmla="*/ 220980 w 220980"/>
              <a:gd name="connsiteY4" fmla="*/ 220980 h 220980"/>
              <a:gd name="connsiteX5" fmla="*/ 220980 w 220980"/>
              <a:gd name="connsiteY5" fmla="*/ 121920 h 220980"/>
              <a:gd name="connsiteX6" fmla="*/ 220980 w 220980"/>
              <a:gd name="connsiteY6" fmla="*/ 121920 h 220980"/>
              <a:gd name="connsiteX7" fmla="*/ 220980 w 220980"/>
              <a:gd name="connsiteY7" fmla="*/ 0 h 220980"/>
              <a:gd name="connsiteX8" fmla="*/ 76200 w 220980"/>
              <a:gd name="connsiteY8" fmla="*/ 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80" h="220980">
                <a:moveTo>
                  <a:pt x="76200" y="0"/>
                </a:moveTo>
                <a:lnTo>
                  <a:pt x="76200" y="114300"/>
                </a:lnTo>
                <a:lnTo>
                  <a:pt x="0" y="114300"/>
                </a:lnTo>
                <a:lnTo>
                  <a:pt x="0" y="220980"/>
                </a:lnTo>
                <a:lnTo>
                  <a:pt x="220980" y="220980"/>
                </a:lnTo>
                <a:lnTo>
                  <a:pt x="220980" y="121920"/>
                </a:lnTo>
                <a:lnTo>
                  <a:pt x="220980" y="121920"/>
                </a:lnTo>
                <a:lnTo>
                  <a:pt x="220980" y="0"/>
                </a:lnTo>
                <a:lnTo>
                  <a:pt x="7620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44828" y="4203769"/>
            <a:ext cx="36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42758" y="4208990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784646" y="3751694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853954" y="4293108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FF0000"/>
                </a:solidFill>
              </a:rPr>
              <a:t>オフセット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259274" y="4290343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横軸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883954" y="5818723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10001797" y="5845621"/>
            <a:ext cx="309152" cy="18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752315" y="4583194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6285" y="4610092"/>
            <a:ext cx="216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44285" y="3124013"/>
            <a:ext cx="1056858" cy="1419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68275" y="4187894"/>
            <a:ext cx="304925" cy="22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01374" y="4187894"/>
            <a:ext cx="348355" cy="2285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755338" y="5091104"/>
            <a:ext cx="2956559" cy="74154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264920" y="3944228"/>
            <a:ext cx="1356360" cy="231532"/>
          </a:xfrm>
          <a:custGeom>
            <a:avLst/>
            <a:gdLst>
              <a:gd name="connsiteX0" fmla="*/ 0 w 1356360"/>
              <a:gd name="connsiteY0" fmla="*/ 231532 h 231532"/>
              <a:gd name="connsiteX1" fmla="*/ 259080 w 1356360"/>
              <a:gd name="connsiteY1" fmla="*/ 33412 h 231532"/>
              <a:gd name="connsiteX2" fmla="*/ 1059180 w 1356360"/>
              <a:gd name="connsiteY2" fmla="*/ 2932 h 231532"/>
              <a:gd name="connsiteX3" fmla="*/ 1356360 w 1356360"/>
              <a:gd name="connsiteY3" fmla="*/ 2932 h 23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6360" h="231532">
                <a:moveTo>
                  <a:pt x="0" y="231532"/>
                </a:moveTo>
                <a:cubicBezTo>
                  <a:pt x="41275" y="151522"/>
                  <a:pt x="82550" y="71512"/>
                  <a:pt x="259080" y="33412"/>
                </a:cubicBezTo>
                <a:cubicBezTo>
                  <a:pt x="435610" y="-4688"/>
                  <a:pt x="876300" y="8012"/>
                  <a:pt x="1059180" y="2932"/>
                </a:cubicBezTo>
                <a:cubicBezTo>
                  <a:pt x="1242060" y="-2148"/>
                  <a:pt x="1299210" y="392"/>
                  <a:pt x="1356360" y="29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889760" y="4427220"/>
            <a:ext cx="5867400" cy="720679"/>
          </a:xfrm>
          <a:custGeom>
            <a:avLst/>
            <a:gdLst>
              <a:gd name="connsiteX0" fmla="*/ 0 w 5867400"/>
              <a:gd name="connsiteY0" fmla="*/ 0 h 720679"/>
              <a:gd name="connsiteX1" fmla="*/ 556260 w 5867400"/>
              <a:gd name="connsiteY1" fmla="*/ 350520 h 720679"/>
              <a:gd name="connsiteX2" fmla="*/ 1516380 w 5867400"/>
              <a:gd name="connsiteY2" fmla="*/ 579120 h 720679"/>
              <a:gd name="connsiteX3" fmla="*/ 2758440 w 5867400"/>
              <a:gd name="connsiteY3" fmla="*/ 624840 h 720679"/>
              <a:gd name="connsiteX4" fmla="*/ 3817620 w 5867400"/>
              <a:gd name="connsiteY4" fmla="*/ 670560 h 720679"/>
              <a:gd name="connsiteX5" fmla="*/ 5463540 w 5867400"/>
              <a:gd name="connsiteY5" fmla="*/ 716280 h 720679"/>
              <a:gd name="connsiteX6" fmla="*/ 5867400 w 5867400"/>
              <a:gd name="connsiteY6" fmla="*/ 716280 h 72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7400" h="720679">
                <a:moveTo>
                  <a:pt x="0" y="0"/>
                </a:moveTo>
                <a:cubicBezTo>
                  <a:pt x="151765" y="127000"/>
                  <a:pt x="303530" y="254000"/>
                  <a:pt x="556260" y="350520"/>
                </a:cubicBezTo>
                <a:cubicBezTo>
                  <a:pt x="808990" y="447040"/>
                  <a:pt x="1149350" y="533400"/>
                  <a:pt x="1516380" y="579120"/>
                </a:cubicBezTo>
                <a:cubicBezTo>
                  <a:pt x="1883410" y="624840"/>
                  <a:pt x="2758440" y="624840"/>
                  <a:pt x="2758440" y="624840"/>
                </a:cubicBezTo>
                <a:lnTo>
                  <a:pt x="3817620" y="670560"/>
                </a:lnTo>
                <a:lnTo>
                  <a:pt x="5463540" y="716280"/>
                </a:lnTo>
                <a:cubicBezTo>
                  <a:pt x="5805170" y="723900"/>
                  <a:pt x="5836285" y="720090"/>
                  <a:pt x="5867400" y="71628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913385" y="7114123"/>
            <a:ext cx="2628540" cy="80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386799" y="4411980"/>
            <a:ext cx="6675161" cy="2689860"/>
          </a:xfrm>
          <a:custGeom>
            <a:avLst/>
            <a:gdLst>
              <a:gd name="connsiteX0" fmla="*/ 7661 w 6675161"/>
              <a:gd name="connsiteY0" fmla="*/ 0 h 2689860"/>
              <a:gd name="connsiteX1" fmla="*/ 61001 w 6675161"/>
              <a:gd name="connsiteY1" fmla="*/ 144780 h 2689860"/>
              <a:gd name="connsiteX2" fmla="*/ 457241 w 6675161"/>
              <a:gd name="connsiteY2" fmla="*/ 220980 h 2689860"/>
              <a:gd name="connsiteX3" fmla="*/ 746801 w 6675161"/>
              <a:gd name="connsiteY3" fmla="*/ 388620 h 2689860"/>
              <a:gd name="connsiteX4" fmla="*/ 960161 w 6675161"/>
              <a:gd name="connsiteY4" fmla="*/ 891540 h 2689860"/>
              <a:gd name="connsiteX5" fmla="*/ 1394501 w 6675161"/>
              <a:gd name="connsiteY5" fmla="*/ 1592580 h 2689860"/>
              <a:gd name="connsiteX6" fmla="*/ 2087921 w 6675161"/>
              <a:gd name="connsiteY6" fmla="*/ 1889760 h 2689860"/>
              <a:gd name="connsiteX7" fmla="*/ 3771941 w 6675161"/>
              <a:gd name="connsiteY7" fmla="*/ 1889760 h 2689860"/>
              <a:gd name="connsiteX8" fmla="*/ 4549181 w 6675161"/>
              <a:gd name="connsiteY8" fmla="*/ 1744980 h 2689860"/>
              <a:gd name="connsiteX9" fmla="*/ 6050321 w 6675161"/>
              <a:gd name="connsiteY9" fmla="*/ 1767840 h 2689860"/>
              <a:gd name="connsiteX10" fmla="*/ 6377981 w 6675161"/>
              <a:gd name="connsiteY10" fmla="*/ 1950720 h 2689860"/>
              <a:gd name="connsiteX11" fmla="*/ 6675161 w 6675161"/>
              <a:gd name="connsiteY11" fmla="*/ 2689860 h 268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75161" h="2689860">
                <a:moveTo>
                  <a:pt x="7661" y="0"/>
                </a:moveTo>
                <a:cubicBezTo>
                  <a:pt x="-3134" y="53975"/>
                  <a:pt x="-13929" y="107950"/>
                  <a:pt x="61001" y="144780"/>
                </a:cubicBezTo>
                <a:cubicBezTo>
                  <a:pt x="135931" y="181610"/>
                  <a:pt x="342941" y="180340"/>
                  <a:pt x="457241" y="220980"/>
                </a:cubicBezTo>
                <a:cubicBezTo>
                  <a:pt x="571541" y="261620"/>
                  <a:pt x="662981" y="276860"/>
                  <a:pt x="746801" y="388620"/>
                </a:cubicBezTo>
                <a:cubicBezTo>
                  <a:pt x="830621" y="500380"/>
                  <a:pt x="852211" y="690880"/>
                  <a:pt x="960161" y="891540"/>
                </a:cubicBezTo>
                <a:cubicBezTo>
                  <a:pt x="1068111" y="1092200"/>
                  <a:pt x="1206541" y="1426210"/>
                  <a:pt x="1394501" y="1592580"/>
                </a:cubicBezTo>
                <a:cubicBezTo>
                  <a:pt x="1582461" y="1758950"/>
                  <a:pt x="1691681" y="1840230"/>
                  <a:pt x="2087921" y="1889760"/>
                </a:cubicBezTo>
                <a:cubicBezTo>
                  <a:pt x="2484161" y="1939290"/>
                  <a:pt x="3361731" y="1913890"/>
                  <a:pt x="3771941" y="1889760"/>
                </a:cubicBezTo>
                <a:cubicBezTo>
                  <a:pt x="4182151" y="1865630"/>
                  <a:pt x="4169451" y="1765300"/>
                  <a:pt x="4549181" y="1744980"/>
                </a:cubicBezTo>
                <a:cubicBezTo>
                  <a:pt x="4928911" y="1724660"/>
                  <a:pt x="5745521" y="1733550"/>
                  <a:pt x="6050321" y="1767840"/>
                </a:cubicBezTo>
                <a:cubicBezTo>
                  <a:pt x="6355121" y="1802130"/>
                  <a:pt x="6273841" y="1797050"/>
                  <a:pt x="6377981" y="1950720"/>
                </a:cubicBezTo>
                <a:cubicBezTo>
                  <a:pt x="6482121" y="2104390"/>
                  <a:pt x="6578641" y="2397125"/>
                  <a:pt x="6675161" y="26898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969684" y="8111772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45" name="正方形/長方形 44"/>
          <p:cNvSpPr/>
          <p:nvPr/>
        </p:nvSpPr>
        <p:spPr>
          <a:xfrm>
            <a:off x="10113654" y="8138670"/>
            <a:ext cx="216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999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00716" cy="68710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0"/>
            <a:ext cx="2600716" cy="67048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4" y="38100"/>
            <a:ext cx="2600716" cy="61086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5286" y="0"/>
            <a:ext cx="2602383" cy="51112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4665" y="5814060"/>
            <a:ext cx="2602383" cy="12954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24715"/>
            <a:ext cx="2600716" cy="39624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6704823"/>
            <a:ext cx="2600716" cy="10604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903" y="6216690"/>
            <a:ext cx="2602383" cy="14922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1376" y="5111206"/>
            <a:ext cx="1524000" cy="72143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0757" y="5111206"/>
            <a:ext cx="1524000" cy="65532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954" y="7110305"/>
            <a:ext cx="1345594" cy="70200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6477" y="7107101"/>
            <a:ext cx="1285448" cy="81538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184" y="7922485"/>
            <a:ext cx="2602383" cy="62479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6416308" y="1104104"/>
            <a:ext cx="72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72257" y="2502409"/>
            <a:ext cx="90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054057" y="2561306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24835" y="473162"/>
            <a:ext cx="1159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初期位置が中心が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で，</a:t>
            </a:r>
            <a:endParaRPr kumimoji="1" lang="en-US" altLang="ja-JP" sz="700" dirty="0" smtClean="0"/>
          </a:p>
          <a:p>
            <a:r>
              <a:rPr lang="ja-JP" altLang="en-US" sz="700" dirty="0"/>
              <a:t>位相</a:t>
            </a:r>
            <a:r>
              <a:rPr lang="ja-JP" altLang="en-US" sz="700" dirty="0" smtClean="0"/>
              <a:t>遅れゼロなら，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出力も</a:t>
            </a:r>
            <a:r>
              <a:rPr kumimoji="1" lang="en-US" altLang="ja-JP" sz="700" dirty="0" smtClean="0"/>
              <a:t>0</a:t>
            </a:r>
            <a:r>
              <a:rPr lang="ja-JP" altLang="en-US" sz="700" dirty="0" smtClean="0"/>
              <a:t>を中心に振動．</a:t>
            </a:r>
            <a:endParaRPr lang="en-US" altLang="ja-JP" sz="700" dirty="0" smtClean="0"/>
          </a:p>
          <a:p>
            <a:r>
              <a:rPr kumimoji="1" lang="ja-JP" altLang="en-US" sz="700" dirty="0"/>
              <a:t>今</a:t>
            </a:r>
            <a:r>
              <a:rPr kumimoji="1" lang="ja-JP" altLang="en-US" sz="700" dirty="0" smtClean="0"/>
              <a:t>は位相が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遅れて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いる．現実なら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進むまで入力ゼロだけど，理論上</a:t>
            </a:r>
            <a:r>
              <a:rPr lang="ja-JP" altLang="en-US" sz="700" dirty="0"/>
              <a:t>時間</a:t>
            </a:r>
            <a:r>
              <a:rPr lang="ja-JP" altLang="en-US" sz="700" dirty="0" smtClean="0"/>
              <a:t>がマイナスの時も波形は続くので，その</a:t>
            </a:r>
            <a:r>
              <a:rPr lang="en-US" altLang="ja-JP" sz="700" dirty="0"/>
              <a:t/>
            </a:r>
            <a:br>
              <a:rPr lang="en-US" altLang="ja-JP" sz="700" dirty="0"/>
            </a:br>
            <a:r>
              <a:rPr lang="ja-JP" altLang="en-US" sz="700" dirty="0" smtClean="0"/>
              <a:t>まま計算すると</a:t>
            </a:r>
            <a:r>
              <a:rPr kumimoji="1" lang="ja-JP" altLang="en-US" sz="700" dirty="0" smtClean="0"/>
              <a:t>，少し上に突き出る．</a:t>
            </a:r>
            <a:endParaRPr kumimoji="1" lang="ja-JP" altLang="en-US" sz="700" dirty="0"/>
          </a:p>
        </p:txBody>
      </p:sp>
      <p:sp>
        <p:nvSpPr>
          <p:cNvPr id="20" name="正方形/長方形 19"/>
          <p:cNvSpPr/>
          <p:nvPr/>
        </p:nvSpPr>
        <p:spPr>
          <a:xfrm>
            <a:off x="7939075" y="834715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44703" y="944886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606479" y="7671791"/>
            <a:ext cx="18183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0&lt;t&lt;90°/ω </a:t>
            </a:r>
            <a:r>
              <a:rPr lang="ja-JP" altLang="en-US" sz="700" dirty="0" smtClean="0"/>
              <a:t>まで</a:t>
            </a:r>
            <a:r>
              <a:rPr lang="en-US" altLang="ja-JP" sz="700" dirty="0" smtClean="0"/>
              <a:t>Y3=0</a:t>
            </a:r>
            <a:r>
              <a:rPr lang="ja-JP" altLang="en-US" sz="700" dirty="0"/>
              <a:t>とすれば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-1</a:t>
            </a:r>
            <a:r>
              <a:rPr lang="ja-JP" altLang="en-US" sz="700" dirty="0" smtClean="0"/>
              <a:t>は消える．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6425657" y="7736259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7332617" y="1642713"/>
            <a:ext cx="336435" cy="6142750"/>
          </a:xfrm>
          <a:custGeom>
            <a:avLst/>
            <a:gdLst>
              <a:gd name="connsiteX0" fmla="*/ 0 w 336435"/>
              <a:gd name="connsiteY0" fmla="*/ 6383383 h 6383383"/>
              <a:gd name="connsiteX1" fmla="*/ 296092 w 336435"/>
              <a:gd name="connsiteY1" fmla="*/ 6183086 h 6383383"/>
              <a:gd name="connsiteX2" fmla="*/ 330926 w 336435"/>
              <a:gd name="connsiteY2" fmla="*/ 5695406 h 6383383"/>
              <a:gd name="connsiteX3" fmla="*/ 269966 w 336435"/>
              <a:gd name="connsiteY3" fmla="*/ 4223657 h 6383383"/>
              <a:gd name="connsiteX4" fmla="*/ 261257 w 336435"/>
              <a:gd name="connsiteY4" fmla="*/ 2133600 h 6383383"/>
              <a:gd name="connsiteX5" fmla="*/ 235132 w 336435"/>
              <a:gd name="connsiteY5" fmla="*/ 357051 h 6383383"/>
              <a:gd name="connsiteX6" fmla="*/ 261257 w 336435"/>
              <a:gd name="connsiteY6" fmla="*/ 0 h 638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35" h="6383383">
                <a:moveTo>
                  <a:pt x="0" y="6383383"/>
                </a:moveTo>
                <a:cubicBezTo>
                  <a:pt x="120469" y="6340566"/>
                  <a:pt x="240938" y="6297749"/>
                  <a:pt x="296092" y="6183086"/>
                </a:cubicBezTo>
                <a:cubicBezTo>
                  <a:pt x="351246" y="6068423"/>
                  <a:pt x="335280" y="6021977"/>
                  <a:pt x="330926" y="5695406"/>
                </a:cubicBezTo>
                <a:cubicBezTo>
                  <a:pt x="326572" y="5368835"/>
                  <a:pt x="281577" y="4817291"/>
                  <a:pt x="269966" y="4223657"/>
                </a:cubicBezTo>
                <a:cubicBezTo>
                  <a:pt x="258355" y="3630023"/>
                  <a:pt x="267063" y="2778034"/>
                  <a:pt x="261257" y="2133600"/>
                </a:cubicBezTo>
                <a:cubicBezTo>
                  <a:pt x="255451" y="1489166"/>
                  <a:pt x="235132" y="712651"/>
                  <a:pt x="235132" y="357051"/>
                </a:cubicBezTo>
                <a:cubicBezTo>
                  <a:pt x="235132" y="1451"/>
                  <a:pt x="248194" y="725"/>
                  <a:pt x="261257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フリーフォーム 25"/>
          <p:cNvSpPr/>
          <p:nvPr/>
        </p:nvSpPr>
        <p:spPr>
          <a:xfrm>
            <a:off x="9561194" y="3634740"/>
            <a:ext cx="220980" cy="220980"/>
          </a:xfrm>
          <a:custGeom>
            <a:avLst/>
            <a:gdLst>
              <a:gd name="connsiteX0" fmla="*/ 76200 w 220980"/>
              <a:gd name="connsiteY0" fmla="*/ 0 h 220980"/>
              <a:gd name="connsiteX1" fmla="*/ 76200 w 220980"/>
              <a:gd name="connsiteY1" fmla="*/ 114300 h 220980"/>
              <a:gd name="connsiteX2" fmla="*/ 0 w 220980"/>
              <a:gd name="connsiteY2" fmla="*/ 114300 h 220980"/>
              <a:gd name="connsiteX3" fmla="*/ 0 w 220980"/>
              <a:gd name="connsiteY3" fmla="*/ 220980 h 220980"/>
              <a:gd name="connsiteX4" fmla="*/ 220980 w 220980"/>
              <a:gd name="connsiteY4" fmla="*/ 220980 h 220980"/>
              <a:gd name="connsiteX5" fmla="*/ 220980 w 220980"/>
              <a:gd name="connsiteY5" fmla="*/ 121920 h 220980"/>
              <a:gd name="connsiteX6" fmla="*/ 220980 w 220980"/>
              <a:gd name="connsiteY6" fmla="*/ 121920 h 220980"/>
              <a:gd name="connsiteX7" fmla="*/ 220980 w 220980"/>
              <a:gd name="connsiteY7" fmla="*/ 0 h 220980"/>
              <a:gd name="connsiteX8" fmla="*/ 76200 w 220980"/>
              <a:gd name="connsiteY8" fmla="*/ 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80" h="220980">
                <a:moveTo>
                  <a:pt x="76200" y="0"/>
                </a:moveTo>
                <a:lnTo>
                  <a:pt x="76200" y="114300"/>
                </a:lnTo>
                <a:lnTo>
                  <a:pt x="0" y="114300"/>
                </a:lnTo>
                <a:lnTo>
                  <a:pt x="0" y="220980"/>
                </a:lnTo>
                <a:lnTo>
                  <a:pt x="220980" y="220980"/>
                </a:lnTo>
                <a:lnTo>
                  <a:pt x="220980" y="121920"/>
                </a:lnTo>
                <a:lnTo>
                  <a:pt x="220980" y="121920"/>
                </a:lnTo>
                <a:lnTo>
                  <a:pt x="220980" y="0"/>
                </a:lnTo>
                <a:lnTo>
                  <a:pt x="7620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44828" y="4203769"/>
            <a:ext cx="36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42758" y="4208990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784646" y="3751694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853954" y="4293108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FF0000"/>
                </a:solidFill>
              </a:rPr>
              <a:t>オフセット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259274" y="4290343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横軸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883954" y="5818723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10001797" y="5845621"/>
            <a:ext cx="309152" cy="18000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752315" y="4583194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6285" y="4610092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44285" y="3124013"/>
            <a:ext cx="1056858" cy="1419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68275" y="4187894"/>
            <a:ext cx="304925" cy="22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01374" y="4187894"/>
            <a:ext cx="348355" cy="2285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755338" y="5091104"/>
            <a:ext cx="2956559" cy="74154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264920" y="3944228"/>
            <a:ext cx="1356360" cy="231532"/>
          </a:xfrm>
          <a:custGeom>
            <a:avLst/>
            <a:gdLst>
              <a:gd name="connsiteX0" fmla="*/ 0 w 1356360"/>
              <a:gd name="connsiteY0" fmla="*/ 231532 h 231532"/>
              <a:gd name="connsiteX1" fmla="*/ 259080 w 1356360"/>
              <a:gd name="connsiteY1" fmla="*/ 33412 h 231532"/>
              <a:gd name="connsiteX2" fmla="*/ 1059180 w 1356360"/>
              <a:gd name="connsiteY2" fmla="*/ 2932 h 231532"/>
              <a:gd name="connsiteX3" fmla="*/ 1356360 w 1356360"/>
              <a:gd name="connsiteY3" fmla="*/ 2932 h 23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6360" h="231532">
                <a:moveTo>
                  <a:pt x="0" y="231532"/>
                </a:moveTo>
                <a:cubicBezTo>
                  <a:pt x="41275" y="151522"/>
                  <a:pt x="82550" y="71512"/>
                  <a:pt x="259080" y="33412"/>
                </a:cubicBezTo>
                <a:cubicBezTo>
                  <a:pt x="435610" y="-4688"/>
                  <a:pt x="876300" y="8012"/>
                  <a:pt x="1059180" y="2932"/>
                </a:cubicBezTo>
                <a:cubicBezTo>
                  <a:pt x="1242060" y="-2148"/>
                  <a:pt x="1299210" y="392"/>
                  <a:pt x="1356360" y="29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889760" y="4427220"/>
            <a:ext cx="5867400" cy="720679"/>
          </a:xfrm>
          <a:custGeom>
            <a:avLst/>
            <a:gdLst>
              <a:gd name="connsiteX0" fmla="*/ 0 w 5867400"/>
              <a:gd name="connsiteY0" fmla="*/ 0 h 720679"/>
              <a:gd name="connsiteX1" fmla="*/ 556260 w 5867400"/>
              <a:gd name="connsiteY1" fmla="*/ 350520 h 720679"/>
              <a:gd name="connsiteX2" fmla="*/ 1516380 w 5867400"/>
              <a:gd name="connsiteY2" fmla="*/ 579120 h 720679"/>
              <a:gd name="connsiteX3" fmla="*/ 2758440 w 5867400"/>
              <a:gd name="connsiteY3" fmla="*/ 624840 h 720679"/>
              <a:gd name="connsiteX4" fmla="*/ 3817620 w 5867400"/>
              <a:gd name="connsiteY4" fmla="*/ 670560 h 720679"/>
              <a:gd name="connsiteX5" fmla="*/ 5463540 w 5867400"/>
              <a:gd name="connsiteY5" fmla="*/ 716280 h 720679"/>
              <a:gd name="connsiteX6" fmla="*/ 5867400 w 5867400"/>
              <a:gd name="connsiteY6" fmla="*/ 716280 h 72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7400" h="720679">
                <a:moveTo>
                  <a:pt x="0" y="0"/>
                </a:moveTo>
                <a:cubicBezTo>
                  <a:pt x="151765" y="127000"/>
                  <a:pt x="303530" y="254000"/>
                  <a:pt x="556260" y="350520"/>
                </a:cubicBezTo>
                <a:cubicBezTo>
                  <a:pt x="808990" y="447040"/>
                  <a:pt x="1149350" y="533400"/>
                  <a:pt x="1516380" y="579120"/>
                </a:cubicBezTo>
                <a:cubicBezTo>
                  <a:pt x="1883410" y="624840"/>
                  <a:pt x="2758440" y="624840"/>
                  <a:pt x="2758440" y="624840"/>
                </a:cubicBezTo>
                <a:lnTo>
                  <a:pt x="3817620" y="670560"/>
                </a:lnTo>
                <a:lnTo>
                  <a:pt x="5463540" y="716280"/>
                </a:lnTo>
                <a:cubicBezTo>
                  <a:pt x="5805170" y="723900"/>
                  <a:pt x="5836285" y="720090"/>
                  <a:pt x="5867400" y="71628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913385" y="7114123"/>
            <a:ext cx="2628540" cy="80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386799" y="4411980"/>
            <a:ext cx="6675161" cy="2689860"/>
          </a:xfrm>
          <a:custGeom>
            <a:avLst/>
            <a:gdLst>
              <a:gd name="connsiteX0" fmla="*/ 7661 w 6675161"/>
              <a:gd name="connsiteY0" fmla="*/ 0 h 2689860"/>
              <a:gd name="connsiteX1" fmla="*/ 61001 w 6675161"/>
              <a:gd name="connsiteY1" fmla="*/ 144780 h 2689860"/>
              <a:gd name="connsiteX2" fmla="*/ 457241 w 6675161"/>
              <a:gd name="connsiteY2" fmla="*/ 220980 h 2689860"/>
              <a:gd name="connsiteX3" fmla="*/ 746801 w 6675161"/>
              <a:gd name="connsiteY3" fmla="*/ 388620 h 2689860"/>
              <a:gd name="connsiteX4" fmla="*/ 960161 w 6675161"/>
              <a:gd name="connsiteY4" fmla="*/ 891540 h 2689860"/>
              <a:gd name="connsiteX5" fmla="*/ 1394501 w 6675161"/>
              <a:gd name="connsiteY5" fmla="*/ 1592580 h 2689860"/>
              <a:gd name="connsiteX6" fmla="*/ 2087921 w 6675161"/>
              <a:gd name="connsiteY6" fmla="*/ 1889760 h 2689860"/>
              <a:gd name="connsiteX7" fmla="*/ 3771941 w 6675161"/>
              <a:gd name="connsiteY7" fmla="*/ 1889760 h 2689860"/>
              <a:gd name="connsiteX8" fmla="*/ 4549181 w 6675161"/>
              <a:gd name="connsiteY8" fmla="*/ 1744980 h 2689860"/>
              <a:gd name="connsiteX9" fmla="*/ 6050321 w 6675161"/>
              <a:gd name="connsiteY9" fmla="*/ 1767840 h 2689860"/>
              <a:gd name="connsiteX10" fmla="*/ 6377981 w 6675161"/>
              <a:gd name="connsiteY10" fmla="*/ 1950720 h 2689860"/>
              <a:gd name="connsiteX11" fmla="*/ 6675161 w 6675161"/>
              <a:gd name="connsiteY11" fmla="*/ 2689860 h 268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75161" h="2689860">
                <a:moveTo>
                  <a:pt x="7661" y="0"/>
                </a:moveTo>
                <a:cubicBezTo>
                  <a:pt x="-3134" y="53975"/>
                  <a:pt x="-13929" y="107950"/>
                  <a:pt x="61001" y="144780"/>
                </a:cubicBezTo>
                <a:cubicBezTo>
                  <a:pt x="135931" y="181610"/>
                  <a:pt x="342941" y="180340"/>
                  <a:pt x="457241" y="220980"/>
                </a:cubicBezTo>
                <a:cubicBezTo>
                  <a:pt x="571541" y="261620"/>
                  <a:pt x="662981" y="276860"/>
                  <a:pt x="746801" y="388620"/>
                </a:cubicBezTo>
                <a:cubicBezTo>
                  <a:pt x="830621" y="500380"/>
                  <a:pt x="852211" y="690880"/>
                  <a:pt x="960161" y="891540"/>
                </a:cubicBezTo>
                <a:cubicBezTo>
                  <a:pt x="1068111" y="1092200"/>
                  <a:pt x="1206541" y="1426210"/>
                  <a:pt x="1394501" y="1592580"/>
                </a:cubicBezTo>
                <a:cubicBezTo>
                  <a:pt x="1582461" y="1758950"/>
                  <a:pt x="1691681" y="1840230"/>
                  <a:pt x="2087921" y="1889760"/>
                </a:cubicBezTo>
                <a:cubicBezTo>
                  <a:pt x="2484161" y="1939290"/>
                  <a:pt x="3361731" y="1913890"/>
                  <a:pt x="3771941" y="1889760"/>
                </a:cubicBezTo>
                <a:cubicBezTo>
                  <a:pt x="4182151" y="1865630"/>
                  <a:pt x="4169451" y="1765300"/>
                  <a:pt x="4549181" y="1744980"/>
                </a:cubicBezTo>
                <a:cubicBezTo>
                  <a:pt x="4928911" y="1724660"/>
                  <a:pt x="5745521" y="1733550"/>
                  <a:pt x="6050321" y="1767840"/>
                </a:cubicBezTo>
                <a:cubicBezTo>
                  <a:pt x="6355121" y="1802130"/>
                  <a:pt x="6273841" y="1797050"/>
                  <a:pt x="6377981" y="1950720"/>
                </a:cubicBezTo>
                <a:cubicBezTo>
                  <a:pt x="6482121" y="2104390"/>
                  <a:pt x="6578641" y="2397125"/>
                  <a:pt x="6675161" y="26898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969684" y="8111772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45" name="正方形/長方形 44"/>
          <p:cNvSpPr/>
          <p:nvPr/>
        </p:nvSpPr>
        <p:spPr>
          <a:xfrm>
            <a:off x="10113654" y="8138670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860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6743" cy="60045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60" y="0"/>
            <a:ext cx="2546743" cy="53264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20" y="0"/>
            <a:ext cx="2546742" cy="518706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004560"/>
            <a:ext cx="2546743" cy="16230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59" y="5356860"/>
            <a:ext cx="2546742" cy="12954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0979" y="0"/>
            <a:ext cx="2546745" cy="471621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62" y="4716212"/>
            <a:ext cx="3078480" cy="249230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18" y="5267609"/>
            <a:ext cx="2546745" cy="153486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025" y="4085511"/>
            <a:ext cx="1571088" cy="55320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94307" y="4239237"/>
            <a:ext cx="354533" cy="1946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05906" y="4448177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77406" y="4800602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91655" y="4352810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86881" y="5087053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248743" y="3472566"/>
            <a:ext cx="12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033588" y="3514725"/>
            <a:ext cx="1219200" cy="714375"/>
          </a:xfrm>
          <a:custGeom>
            <a:avLst/>
            <a:gdLst>
              <a:gd name="connsiteX0" fmla="*/ 0 w 1290638"/>
              <a:gd name="connsiteY0" fmla="*/ 714375 h 714375"/>
              <a:gd name="connsiteX1" fmla="*/ 204788 w 1290638"/>
              <a:gd name="connsiteY1" fmla="*/ 395288 h 714375"/>
              <a:gd name="connsiteX2" fmla="*/ 642938 w 1290638"/>
              <a:gd name="connsiteY2" fmla="*/ 104775 h 714375"/>
              <a:gd name="connsiteX3" fmla="*/ 1290638 w 1290638"/>
              <a:gd name="connsiteY3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638" h="714375">
                <a:moveTo>
                  <a:pt x="0" y="714375"/>
                </a:moveTo>
                <a:cubicBezTo>
                  <a:pt x="48816" y="605631"/>
                  <a:pt x="97632" y="496888"/>
                  <a:pt x="204788" y="395288"/>
                </a:cubicBezTo>
                <a:cubicBezTo>
                  <a:pt x="311944" y="293688"/>
                  <a:pt x="461963" y="170656"/>
                  <a:pt x="642938" y="104775"/>
                </a:cubicBezTo>
                <a:cubicBezTo>
                  <a:pt x="823913" y="38894"/>
                  <a:pt x="1057275" y="19447"/>
                  <a:pt x="1290638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60402" y="5830004"/>
            <a:ext cx="12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9051" y="3177293"/>
            <a:ext cx="12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24513" y="3310527"/>
            <a:ext cx="981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比例ゲインを大きくすると，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ゲイン特性が上に行く．</a:t>
            </a:r>
            <a:endParaRPr kumimoji="1" lang="en-US" altLang="ja-JP" sz="500" dirty="0" smtClean="0"/>
          </a:p>
          <a:p>
            <a:endParaRPr kumimoji="1" lang="en-US" altLang="ja-JP" sz="500" dirty="0" smtClean="0"/>
          </a:p>
        </p:txBody>
      </p:sp>
      <p:sp>
        <p:nvSpPr>
          <p:cNvPr id="22" name="正方形/長方形 21"/>
          <p:cNvSpPr/>
          <p:nvPr/>
        </p:nvSpPr>
        <p:spPr>
          <a:xfrm>
            <a:off x="7069196" y="3438400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471400" y="285625"/>
            <a:ext cx="72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375467" y="380992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020012" y="1218950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24737" y="1318962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018960" y="1747586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61874" y="2593532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114351" y="1318962"/>
            <a:ext cx="7630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実際は，これの逆数．</a:t>
            </a:r>
            <a:endParaRPr kumimoji="1" lang="ja-JP" altLang="en-US" sz="500" dirty="0"/>
          </a:p>
        </p:txBody>
      </p:sp>
      <p:sp>
        <p:nvSpPr>
          <p:cNvPr id="31" name="正方形/長方形 30"/>
          <p:cNvSpPr/>
          <p:nvPr/>
        </p:nvSpPr>
        <p:spPr>
          <a:xfrm>
            <a:off x="9638226" y="3044916"/>
            <a:ext cx="144000" cy="715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547603" y="2986907"/>
            <a:ext cx="347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0.5</a:t>
            </a:r>
            <a:r>
              <a:rPr kumimoji="1" lang="ja-JP" altLang="en-US" sz="600" dirty="0" smtClean="0"/>
              <a:t>・</a:t>
            </a:r>
            <a:endParaRPr kumimoji="1" lang="ja-JP" altLang="en-US" sz="600" dirty="0"/>
          </a:p>
        </p:txBody>
      </p:sp>
      <p:sp>
        <p:nvSpPr>
          <p:cNvPr id="29" name="正方形/長方形 28"/>
          <p:cNvSpPr/>
          <p:nvPr/>
        </p:nvSpPr>
        <p:spPr>
          <a:xfrm>
            <a:off x="9644777" y="3044308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473201" y="3781308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843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6743" cy="60045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60" y="0"/>
            <a:ext cx="2546743" cy="53264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20" y="0"/>
            <a:ext cx="2546742" cy="518706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004560"/>
            <a:ext cx="2546743" cy="16230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59" y="5356860"/>
            <a:ext cx="2546742" cy="12954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0979" y="0"/>
            <a:ext cx="2546745" cy="471621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62" y="4716212"/>
            <a:ext cx="3078480" cy="249230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18" y="5267609"/>
            <a:ext cx="2546745" cy="153486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025" y="4085511"/>
            <a:ext cx="1571088" cy="55320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94307" y="4239237"/>
            <a:ext cx="354533" cy="1946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05906" y="4448177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77406" y="480060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91655" y="4352810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86881" y="5087053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248743" y="3472566"/>
            <a:ext cx="12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033588" y="3514725"/>
            <a:ext cx="1219200" cy="714375"/>
          </a:xfrm>
          <a:custGeom>
            <a:avLst/>
            <a:gdLst>
              <a:gd name="connsiteX0" fmla="*/ 0 w 1290638"/>
              <a:gd name="connsiteY0" fmla="*/ 714375 h 714375"/>
              <a:gd name="connsiteX1" fmla="*/ 204788 w 1290638"/>
              <a:gd name="connsiteY1" fmla="*/ 395288 h 714375"/>
              <a:gd name="connsiteX2" fmla="*/ 642938 w 1290638"/>
              <a:gd name="connsiteY2" fmla="*/ 104775 h 714375"/>
              <a:gd name="connsiteX3" fmla="*/ 1290638 w 1290638"/>
              <a:gd name="connsiteY3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638" h="714375">
                <a:moveTo>
                  <a:pt x="0" y="714375"/>
                </a:moveTo>
                <a:cubicBezTo>
                  <a:pt x="48816" y="605631"/>
                  <a:pt x="97632" y="496888"/>
                  <a:pt x="204788" y="395288"/>
                </a:cubicBezTo>
                <a:cubicBezTo>
                  <a:pt x="311944" y="293688"/>
                  <a:pt x="461963" y="170656"/>
                  <a:pt x="642938" y="104775"/>
                </a:cubicBezTo>
                <a:cubicBezTo>
                  <a:pt x="823913" y="38894"/>
                  <a:pt x="1057275" y="19447"/>
                  <a:pt x="1290638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60402" y="5830004"/>
            <a:ext cx="12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9051" y="3177293"/>
            <a:ext cx="12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24513" y="3310527"/>
            <a:ext cx="981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比例ゲインを大きくすると，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ゲイン特性が上に行く．</a:t>
            </a:r>
            <a:endParaRPr kumimoji="1" lang="en-US" altLang="ja-JP" sz="500" dirty="0" smtClean="0"/>
          </a:p>
          <a:p>
            <a:endParaRPr kumimoji="1" lang="en-US" altLang="ja-JP" sz="500" dirty="0" smtClean="0"/>
          </a:p>
        </p:txBody>
      </p:sp>
      <p:sp>
        <p:nvSpPr>
          <p:cNvPr id="22" name="正方形/長方形 21"/>
          <p:cNvSpPr/>
          <p:nvPr/>
        </p:nvSpPr>
        <p:spPr>
          <a:xfrm>
            <a:off x="7069196" y="3438400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471400" y="285625"/>
            <a:ext cx="72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375467" y="38099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020012" y="1218950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24737" y="131896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018960" y="1747586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61874" y="2593532"/>
            <a:ext cx="90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114351" y="1318962"/>
            <a:ext cx="7630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実際は，これの逆数．</a:t>
            </a:r>
            <a:endParaRPr kumimoji="1" lang="ja-JP" altLang="en-US" sz="500" dirty="0"/>
          </a:p>
        </p:txBody>
      </p:sp>
      <p:sp>
        <p:nvSpPr>
          <p:cNvPr id="31" name="正方形/長方形 30"/>
          <p:cNvSpPr/>
          <p:nvPr/>
        </p:nvSpPr>
        <p:spPr>
          <a:xfrm>
            <a:off x="9638226" y="3044916"/>
            <a:ext cx="144000" cy="715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547603" y="2986907"/>
            <a:ext cx="347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0.5</a:t>
            </a:r>
            <a:r>
              <a:rPr kumimoji="1" lang="ja-JP" altLang="en-US" sz="600" dirty="0" smtClean="0"/>
              <a:t>・</a:t>
            </a:r>
            <a:endParaRPr kumimoji="1" lang="ja-JP" altLang="en-US" sz="600" dirty="0"/>
          </a:p>
        </p:txBody>
      </p:sp>
      <p:sp>
        <p:nvSpPr>
          <p:cNvPr id="29" name="正方形/長方形 28"/>
          <p:cNvSpPr/>
          <p:nvPr/>
        </p:nvSpPr>
        <p:spPr>
          <a:xfrm>
            <a:off x="9644777" y="3044308"/>
            <a:ext cx="90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473201" y="3781308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536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lang="ja-JP" altLang="en-US" b="1" dirty="0"/>
              <a:t>車の運転制御を風呂の水位制御に置き換える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32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9157" cy="65912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620" y="0"/>
            <a:ext cx="2543234" cy="63703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644640"/>
            <a:ext cx="2548842" cy="4267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620" y="6370320"/>
            <a:ext cx="2543234" cy="13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6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4654" cy="56018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0" y="0"/>
            <a:ext cx="2583180" cy="68884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1"/>
            <a:ext cx="2546275" cy="7239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389120" y="6642556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(3)</a:t>
            </a:r>
            <a:endParaRPr kumimoji="1" lang="ja-JP" altLang="en-US" sz="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723901"/>
            <a:ext cx="2546275" cy="91439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246620" y="462737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(4)</a:t>
            </a:r>
            <a:endParaRPr kumimoji="1" lang="ja-JP" altLang="en-US" sz="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1638300"/>
            <a:ext cx="2546275" cy="35128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7246620" y="1422857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(5)</a:t>
            </a:r>
            <a:endParaRPr kumimoji="1" lang="ja-JP" altLang="en-US" sz="8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5189220"/>
            <a:ext cx="2546275" cy="73914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246620" y="4920436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(6)</a:t>
            </a:r>
            <a:endParaRPr kumimoji="1" lang="ja-JP" altLang="en-US" sz="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46620" y="5712917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(7)</a:t>
            </a:r>
            <a:endParaRPr kumimoji="1" lang="ja-JP" altLang="en-US" sz="800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5961016"/>
            <a:ext cx="2546275" cy="50135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54" y="5712917"/>
            <a:ext cx="1496946" cy="107618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39975"/>
            <a:ext cx="2544654" cy="1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9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30475" cy="66323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340" y="0"/>
            <a:ext cx="2541465" cy="57505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339" y="5755006"/>
            <a:ext cx="2541465" cy="16784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6" y="6632344"/>
            <a:ext cx="2541465" cy="7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8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7711" r="6067" b="6890"/>
          <a:stretch/>
        </p:blipFill>
        <p:spPr>
          <a:xfrm>
            <a:off x="1" y="0"/>
            <a:ext cx="2493748" cy="50892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1584" y="25446"/>
            <a:ext cx="2498754" cy="43053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173" y="0"/>
            <a:ext cx="2497664" cy="392715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173" y="3935221"/>
            <a:ext cx="2497664" cy="196575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35" y="5089204"/>
            <a:ext cx="2498754" cy="9631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1959" y="4373609"/>
            <a:ext cx="2497664" cy="10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21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35971" cy="69708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509" y="-3834"/>
            <a:ext cx="2581691" cy="70292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4738" y="-3834"/>
            <a:ext cx="2581691" cy="6964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85" y="3361697"/>
            <a:ext cx="1771741" cy="60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535196" y="5340672"/>
            <a:ext cx="36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33316" y="5614992"/>
            <a:ext cx="36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5038" y="5717024"/>
            <a:ext cx="54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51316" y="3526053"/>
            <a:ext cx="207024" cy="12392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44468" y="5969551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75011" y="5996449"/>
            <a:ext cx="288000" cy="18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74966" y="3471709"/>
            <a:ext cx="302474" cy="185891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43191" y="3460889"/>
            <a:ext cx="302474" cy="21600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70234" y="6665755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比例要素</a:t>
            </a:r>
            <a:endParaRPr kumimoji="1" lang="ja-JP" altLang="en-US" sz="1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1607127" y="6692653"/>
            <a:ext cx="288000" cy="18000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98763" y="5891649"/>
            <a:ext cx="108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88739" y="6705460"/>
            <a:ext cx="72000" cy="71552"/>
          </a:xfrm>
          <a:prstGeom prst="rect">
            <a:avLst/>
          </a:prstGeom>
          <a:noFill/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57611" y="6528098"/>
            <a:ext cx="54000" cy="71552"/>
          </a:xfrm>
          <a:prstGeom prst="rect">
            <a:avLst/>
          </a:prstGeom>
          <a:noFill/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56686" y="957287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/>
              <a:t>積分</a:t>
            </a:r>
            <a:r>
              <a:rPr lang="ja-JP" altLang="en-US" sz="1000" dirty="0" smtClean="0"/>
              <a:t>要素</a:t>
            </a:r>
            <a:endParaRPr kumimoji="1" lang="ja-JP" altLang="en-US" sz="10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093579" y="984185"/>
            <a:ext cx="288000" cy="180000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96819" y="425711"/>
            <a:ext cx="54000" cy="71552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17164" y="520123"/>
            <a:ext cx="54000" cy="71552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025266" y="699119"/>
            <a:ext cx="108000" cy="71552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805214" y="4631057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25254" y="4737737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660434" y="6292217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021140" y="6292217"/>
            <a:ext cx="19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261383" y="234317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http://1.bp.blogspot.com/-r7-xpuSfU58/T73ESruHd8I/AAAAAAAAAss/3FN9lkqj8xQ/s320/chikar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92" y="777839"/>
            <a:ext cx="1671035" cy="63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正方形/長方形 2047"/>
          <p:cNvSpPr/>
          <p:nvPr/>
        </p:nvSpPr>
        <p:spPr>
          <a:xfrm>
            <a:off x="6535583" y="699119"/>
            <a:ext cx="612951" cy="161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83683" y="654579"/>
            <a:ext cx="725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-180</a:t>
            </a:r>
            <a:r>
              <a:rPr kumimoji="1" lang="ja-JP" altLang="en-US" sz="600" dirty="0" smtClean="0"/>
              <a:t>ではギリギリ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発散しない</a:t>
            </a:r>
            <a:endParaRPr kumimoji="1" lang="ja-JP" altLang="en-US" sz="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6563843" y="789397"/>
            <a:ext cx="16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" name="直線矢印コネクタ 2050"/>
          <p:cNvCxnSpPr/>
          <p:nvPr/>
        </p:nvCxnSpPr>
        <p:spPr>
          <a:xfrm>
            <a:off x="6156959" y="4312920"/>
            <a:ext cx="360000" cy="0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線コネクタ 2052"/>
          <p:cNvCxnSpPr/>
          <p:nvPr/>
        </p:nvCxnSpPr>
        <p:spPr>
          <a:xfrm>
            <a:off x="6156960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6505103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線吹き出し 1 (枠付き) 2053"/>
          <p:cNvSpPr/>
          <p:nvPr/>
        </p:nvSpPr>
        <p:spPr>
          <a:xfrm>
            <a:off x="4695747" y="2909264"/>
            <a:ext cx="1097982" cy="740716"/>
          </a:xfrm>
          <a:prstGeom prst="borderCallout1">
            <a:avLst>
              <a:gd name="adj1" fmla="val 101106"/>
              <a:gd name="adj2" fmla="val 91603"/>
              <a:gd name="adj3" fmla="val 189458"/>
              <a:gd name="adj4" fmla="val 1455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本当は偏差が出たら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すぐにバルブを開けて欲しいんだけど，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ja-JP" altLang="en-US" sz="700" dirty="0"/>
          </a:p>
        </p:txBody>
      </p:sp>
      <p:sp>
        <p:nvSpPr>
          <p:cNvPr id="2055" name="テキスト ボックス 2054"/>
          <p:cNvSpPr txBox="1"/>
          <p:nvPr/>
        </p:nvSpPr>
        <p:spPr>
          <a:xfrm>
            <a:off x="6086932" y="3810954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位相</a:t>
            </a:r>
            <a:endParaRPr kumimoji="1" lang="en-US" altLang="ja-JP" sz="7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遅れ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3" name="線吹き出し 1 (枠付き) 42"/>
          <p:cNvSpPr/>
          <p:nvPr/>
        </p:nvSpPr>
        <p:spPr>
          <a:xfrm>
            <a:off x="7451508" y="4532324"/>
            <a:ext cx="1159091" cy="1082668"/>
          </a:xfrm>
          <a:prstGeom prst="borderCallout1">
            <a:avLst>
              <a:gd name="adj1" fmla="val 16100"/>
              <a:gd name="adj2" fmla="val 579"/>
              <a:gd name="adj3" fmla="val 9593"/>
              <a:gd name="adj4" fmla="val -7314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になったら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すぐにバルブを閉めて</a:t>
            </a:r>
            <a:endParaRPr lang="en-US" altLang="ja-JP" sz="700" dirty="0"/>
          </a:p>
          <a:p>
            <a:pPr algn="ctr"/>
            <a:r>
              <a:rPr kumimoji="1" lang="ja-JP" altLang="en-US" sz="700" dirty="0" smtClean="0"/>
              <a:t>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そうこうするうちに水が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目標</a:t>
            </a:r>
            <a:r>
              <a:rPr lang="ja-JP" altLang="en-US" sz="700" dirty="0" smtClean="0"/>
              <a:t>に達し，閉めた頃には目標以上の水位に．</a:t>
            </a:r>
            <a:endParaRPr kumimoji="1" lang="ja-JP" altLang="en-US" sz="700" dirty="0"/>
          </a:p>
        </p:txBody>
      </p:sp>
      <p:cxnSp>
        <p:nvCxnSpPr>
          <p:cNvPr id="44" name="直線コネクタ 43"/>
          <p:cNvCxnSpPr/>
          <p:nvPr/>
        </p:nvCxnSpPr>
        <p:spPr>
          <a:xfrm>
            <a:off x="6607186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557695" y="4631057"/>
            <a:ext cx="54000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557695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5123260" y="2962186"/>
            <a:ext cx="162000" cy="108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88130" y="3276313"/>
            <a:ext cx="180000" cy="108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25383" y="3858101"/>
            <a:ext cx="180000" cy="108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27691" y="4778557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chemeClr val="accent2"/>
                </a:solidFill>
              </a:rPr>
              <a:t>位相</a:t>
            </a:r>
            <a:endParaRPr kumimoji="1" lang="en-US" altLang="ja-JP" sz="700" dirty="0" smtClean="0">
              <a:solidFill>
                <a:schemeClr val="accent2"/>
              </a:solidFill>
            </a:endParaRPr>
          </a:p>
          <a:p>
            <a:pPr algn="ctr"/>
            <a:r>
              <a:rPr lang="ja-JP" altLang="en-US" sz="700" dirty="0">
                <a:solidFill>
                  <a:schemeClr val="accent2"/>
                </a:solidFill>
              </a:rPr>
              <a:t>遅れ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6674851" y="4825704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818731" y="459000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674874" y="4900025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584874" y="5334501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702440" y="5452066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6" name="フリーフォーム 2055"/>
          <p:cNvSpPr/>
          <p:nvPr/>
        </p:nvSpPr>
        <p:spPr>
          <a:xfrm>
            <a:off x="5233851" y="2516488"/>
            <a:ext cx="2652045" cy="1982740"/>
          </a:xfrm>
          <a:custGeom>
            <a:avLst/>
            <a:gdLst>
              <a:gd name="connsiteX0" fmla="*/ 2629989 w 2652045"/>
              <a:gd name="connsiteY0" fmla="*/ 2011969 h 2079360"/>
              <a:gd name="connsiteX1" fmla="*/ 2603863 w 2652045"/>
              <a:gd name="connsiteY1" fmla="*/ 1968426 h 2079360"/>
              <a:gd name="connsiteX2" fmla="*/ 2203269 w 2652045"/>
              <a:gd name="connsiteY2" fmla="*/ 975649 h 2079360"/>
              <a:gd name="connsiteX3" fmla="*/ 470263 w 2652045"/>
              <a:gd name="connsiteY3" fmla="*/ 26415 h 2079360"/>
              <a:gd name="connsiteX4" fmla="*/ 0 w 2652045"/>
              <a:gd name="connsiteY4" fmla="*/ 357341 h 20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045" h="2079360">
                <a:moveTo>
                  <a:pt x="2629989" y="2011969"/>
                </a:moveTo>
                <a:cubicBezTo>
                  <a:pt x="2652486" y="2076557"/>
                  <a:pt x="2674983" y="2141146"/>
                  <a:pt x="2603863" y="1968426"/>
                </a:cubicBezTo>
                <a:cubicBezTo>
                  <a:pt x="2532743" y="1795706"/>
                  <a:pt x="2558869" y="1299317"/>
                  <a:pt x="2203269" y="975649"/>
                </a:cubicBezTo>
                <a:cubicBezTo>
                  <a:pt x="1847669" y="651981"/>
                  <a:pt x="837474" y="129466"/>
                  <a:pt x="470263" y="26415"/>
                </a:cubicBezTo>
                <a:cubicBezTo>
                  <a:pt x="103052" y="-76636"/>
                  <a:pt x="51526" y="140352"/>
                  <a:pt x="0" y="35734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7" name="テキスト ボックス 2056"/>
          <p:cNvSpPr txBox="1"/>
          <p:nvPr/>
        </p:nvSpPr>
        <p:spPr>
          <a:xfrm>
            <a:off x="7772453" y="3786055"/>
            <a:ext cx="723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延々と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繰り返す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7100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35971" cy="69708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509" y="-3834"/>
            <a:ext cx="2581691" cy="70292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4738" y="-3834"/>
            <a:ext cx="2581691" cy="6964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85" y="3361697"/>
            <a:ext cx="1771741" cy="60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535196" y="534067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33316" y="561499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5038" y="5717024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51316" y="3526053"/>
            <a:ext cx="207024" cy="12392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44468" y="5969551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75011" y="5996449"/>
            <a:ext cx="288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74966" y="3471709"/>
            <a:ext cx="302474" cy="185891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43191" y="3460889"/>
            <a:ext cx="302474" cy="21600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70234" y="6665755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比例要素</a:t>
            </a:r>
            <a:endParaRPr kumimoji="1" lang="ja-JP" altLang="en-US" sz="1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1607127" y="6692653"/>
            <a:ext cx="288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98763" y="5891649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88739" y="6705460"/>
            <a:ext cx="72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57611" y="6528098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56686" y="957287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/>
              <a:t>積分</a:t>
            </a:r>
            <a:r>
              <a:rPr lang="ja-JP" altLang="en-US" sz="1000" dirty="0" smtClean="0"/>
              <a:t>要素</a:t>
            </a:r>
            <a:endParaRPr kumimoji="1" lang="ja-JP" altLang="en-US" sz="10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093579" y="984185"/>
            <a:ext cx="288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96819" y="425711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17164" y="520123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025266" y="699119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805214" y="4631057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25254" y="4737737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660434" y="6292217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021140" y="6292217"/>
            <a:ext cx="19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261383" y="234317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http://1.bp.blogspot.com/-r7-xpuSfU58/T73ESruHd8I/AAAAAAAAAss/3FN9lkqj8xQ/s320/chikar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92" y="777839"/>
            <a:ext cx="1671035" cy="63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正方形/長方形 2047"/>
          <p:cNvSpPr/>
          <p:nvPr/>
        </p:nvSpPr>
        <p:spPr>
          <a:xfrm>
            <a:off x="6535583" y="699119"/>
            <a:ext cx="612951" cy="161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83683" y="654579"/>
            <a:ext cx="725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-180</a:t>
            </a:r>
            <a:r>
              <a:rPr kumimoji="1" lang="ja-JP" altLang="en-US" sz="600" dirty="0" smtClean="0"/>
              <a:t>ではギリギリ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発散しない</a:t>
            </a:r>
            <a:endParaRPr kumimoji="1" lang="ja-JP" altLang="en-US" sz="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6563843" y="789397"/>
            <a:ext cx="16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" name="直線矢印コネクタ 2050"/>
          <p:cNvCxnSpPr/>
          <p:nvPr/>
        </p:nvCxnSpPr>
        <p:spPr>
          <a:xfrm>
            <a:off x="6156959" y="4312920"/>
            <a:ext cx="360000" cy="0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線コネクタ 2052"/>
          <p:cNvCxnSpPr/>
          <p:nvPr/>
        </p:nvCxnSpPr>
        <p:spPr>
          <a:xfrm>
            <a:off x="6156960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6505103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線吹き出し 1 (枠付き) 2053"/>
          <p:cNvSpPr/>
          <p:nvPr/>
        </p:nvSpPr>
        <p:spPr>
          <a:xfrm>
            <a:off x="4695747" y="2909264"/>
            <a:ext cx="1097982" cy="740716"/>
          </a:xfrm>
          <a:prstGeom prst="borderCallout1">
            <a:avLst>
              <a:gd name="adj1" fmla="val 101106"/>
              <a:gd name="adj2" fmla="val 91603"/>
              <a:gd name="adj3" fmla="val 189458"/>
              <a:gd name="adj4" fmla="val 1455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本当は偏差が出たら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すぐにバルブを開けて欲しいんだけど，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ja-JP" altLang="en-US" sz="700" dirty="0"/>
          </a:p>
        </p:txBody>
      </p:sp>
      <p:sp>
        <p:nvSpPr>
          <p:cNvPr id="2055" name="テキスト ボックス 2054"/>
          <p:cNvSpPr txBox="1"/>
          <p:nvPr/>
        </p:nvSpPr>
        <p:spPr>
          <a:xfrm>
            <a:off x="6086932" y="3810954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位相</a:t>
            </a:r>
            <a:endParaRPr kumimoji="1" lang="en-US" altLang="ja-JP" sz="7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遅れ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3" name="線吹き出し 1 (枠付き) 42"/>
          <p:cNvSpPr/>
          <p:nvPr/>
        </p:nvSpPr>
        <p:spPr>
          <a:xfrm>
            <a:off x="7451508" y="4532324"/>
            <a:ext cx="1159091" cy="1082668"/>
          </a:xfrm>
          <a:prstGeom prst="borderCallout1">
            <a:avLst>
              <a:gd name="adj1" fmla="val 16100"/>
              <a:gd name="adj2" fmla="val 579"/>
              <a:gd name="adj3" fmla="val 9593"/>
              <a:gd name="adj4" fmla="val -7314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になったら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すぐにバルブを閉めて</a:t>
            </a:r>
            <a:endParaRPr lang="en-US" altLang="ja-JP" sz="700" dirty="0"/>
          </a:p>
          <a:p>
            <a:pPr algn="ctr"/>
            <a:r>
              <a:rPr kumimoji="1" lang="ja-JP" altLang="en-US" sz="700" dirty="0" smtClean="0"/>
              <a:t>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そうこうするうちに水が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目標</a:t>
            </a:r>
            <a:r>
              <a:rPr lang="ja-JP" altLang="en-US" sz="700" dirty="0" smtClean="0"/>
              <a:t>に達し，閉めた頃には目標以上の水位に．</a:t>
            </a:r>
            <a:endParaRPr kumimoji="1" lang="ja-JP" altLang="en-US" sz="700" dirty="0"/>
          </a:p>
        </p:txBody>
      </p:sp>
      <p:cxnSp>
        <p:nvCxnSpPr>
          <p:cNvPr id="44" name="直線コネクタ 43"/>
          <p:cNvCxnSpPr/>
          <p:nvPr/>
        </p:nvCxnSpPr>
        <p:spPr>
          <a:xfrm>
            <a:off x="6607186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557695" y="4631057"/>
            <a:ext cx="54000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557695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5123260" y="2962186"/>
            <a:ext cx="16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88130" y="3276313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25383" y="3858101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27691" y="4778557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chemeClr val="accent2"/>
                </a:solidFill>
              </a:rPr>
              <a:t>位相</a:t>
            </a:r>
            <a:endParaRPr kumimoji="1" lang="en-US" altLang="ja-JP" sz="700" dirty="0" smtClean="0">
              <a:solidFill>
                <a:schemeClr val="accent2"/>
              </a:solidFill>
            </a:endParaRPr>
          </a:p>
          <a:p>
            <a:pPr algn="ctr"/>
            <a:r>
              <a:rPr lang="ja-JP" altLang="en-US" sz="700" dirty="0">
                <a:solidFill>
                  <a:schemeClr val="accent2"/>
                </a:solidFill>
              </a:rPr>
              <a:t>遅れ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6674851" y="4825704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818731" y="4590007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674874" y="4900025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584874" y="5334501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702440" y="5452066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6" name="フリーフォーム 2055"/>
          <p:cNvSpPr/>
          <p:nvPr/>
        </p:nvSpPr>
        <p:spPr>
          <a:xfrm>
            <a:off x="5233851" y="2516488"/>
            <a:ext cx="2652045" cy="1982740"/>
          </a:xfrm>
          <a:custGeom>
            <a:avLst/>
            <a:gdLst>
              <a:gd name="connsiteX0" fmla="*/ 2629989 w 2652045"/>
              <a:gd name="connsiteY0" fmla="*/ 2011969 h 2079360"/>
              <a:gd name="connsiteX1" fmla="*/ 2603863 w 2652045"/>
              <a:gd name="connsiteY1" fmla="*/ 1968426 h 2079360"/>
              <a:gd name="connsiteX2" fmla="*/ 2203269 w 2652045"/>
              <a:gd name="connsiteY2" fmla="*/ 975649 h 2079360"/>
              <a:gd name="connsiteX3" fmla="*/ 470263 w 2652045"/>
              <a:gd name="connsiteY3" fmla="*/ 26415 h 2079360"/>
              <a:gd name="connsiteX4" fmla="*/ 0 w 2652045"/>
              <a:gd name="connsiteY4" fmla="*/ 357341 h 20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045" h="2079360">
                <a:moveTo>
                  <a:pt x="2629989" y="2011969"/>
                </a:moveTo>
                <a:cubicBezTo>
                  <a:pt x="2652486" y="2076557"/>
                  <a:pt x="2674983" y="2141146"/>
                  <a:pt x="2603863" y="1968426"/>
                </a:cubicBezTo>
                <a:cubicBezTo>
                  <a:pt x="2532743" y="1795706"/>
                  <a:pt x="2558869" y="1299317"/>
                  <a:pt x="2203269" y="975649"/>
                </a:cubicBezTo>
                <a:cubicBezTo>
                  <a:pt x="1847669" y="651981"/>
                  <a:pt x="837474" y="129466"/>
                  <a:pt x="470263" y="26415"/>
                </a:cubicBezTo>
                <a:cubicBezTo>
                  <a:pt x="103052" y="-76636"/>
                  <a:pt x="51526" y="140352"/>
                  <a:pt x="0" y="35734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7" name="テキスト ボックス 2056"/>
          <p:cNvSpPr txBox="1"/>
          <p:nvPr/>
        </p:nvSpPr>
        <p:spPr>
          <a:xfrm>
            <a:off x="7772453" y="3786055"/>
            <a:ext cx="723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延々と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繰り返す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9667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lang="ja-JP" altLang="en-US" b="1" dirty="0"/>
              <a:t>ラプラス変換と割り切ったお付き合いをするよ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23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81691" cy="67753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229" y="0"/>
            <a:ext cx="2581691" cy="66607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458" y="0"/>
            <a:ext cx="2581691" cy="30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85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81691" cy="69634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166" y="0"/>
            <a:ext cx="2581691" cy="64474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332" y="0"/>
            <a:ext cx="2581691" cy="60765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04064"/>
            <a:ext cx="2581691" cy="4362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165" y="6447474"/>
            <a:ext cx="2581691" cy="95916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3115" y="6076599"/>
            <a:ext cx="2717075" cy="17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10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74388" cy="76025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640" y="0"/>
            <a:ext cx="2774388" cy="74262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4" y="7589521"/>
            <a:ext cx="2736000" cy="2962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9280" y="0"/>
            <a:ext cx="2774388" cy="73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21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" y="0"/>
            <a:ext cx="2759594" cy="73460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4108" y="0"/>
            <a:ext cx="2759594" cy="74133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5686" y="-23182"/>
            <a:ext cx="2759594" cy="74597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767" y="985745"/>
            <a:ext cx="1820092" cy="523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2" y="588010"/>
            <a:ext cx="1187450" cy="19685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1972210" y="1119152"/>
            <a:ext cx="234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78001" y="604860"/>
            <a:ext cx="540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78745" y="604860"/>
            <a:ext cx="72000" cy="162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72942" y="1140765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22152" y="1071193"/>
            <a:ext cx="72000" cy="180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0776" y="1406122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671512" y="1281113"/>
            <a:ext cx="95250" cy="185737"/>
          </a:xfrm>
          <a:custGeom>
            <a:avLst/>
            <a:gdLst>
              <a:gd name="connsiteX0" fmla="*/ 0 w 95250"/>
              <a:gd name="connsiteY0" fmla="*/ 0 h 185737"/>
              <a:gd name="connsiteX1" fmla="*/ 0 w 95250"/>
              <a:gd name="connsiteY1" fmla="*/ 104775 h 185737"/>
              <a:gd name="connsiteX2" fmla="*/ 42863 w 95250"/>
              <a:gd name="connsiteY2" fmla="*/ 104775 h 185737"/>
              <a:gd name="connsiteX3" fmla="*/ 42863 w 95250"/>
              <a:gd name="connsiteY3" fmla="*/ 185737 h 185737"/>
              <a:gd name="connsiteX4" fmla="*/ 95250 w 95250"/>
              <a:gd name="connsiteY4" fmla="*/ 185737 h 185737"/>
              <a:gd name="connsiteX5" fmla="*/ 95250 w 95250"/>
              <a:gd name="connsiteY5" fmla="*/ 0 h 185737"/>
              <a:gd name="connsiteX6" fmla="*/ 0 w 95250"/>
              <a:gd name="connsiteY6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5737">
                <a:moveTo>
                  <a:pt x="0" y="0"/>
                </a:moveTo>
                <a:lnTo>
                  <a:pt x="0" y="104775"/>
                </a:lnTo>
                <a:lnTo>
                  <a:pt x="42863" y="104775"/>
                </a:lnTo>
                <a:lnTo>
                  <a:pt x="42863" y="185737"/>
                </a:lnTo>
                <a:lnTo>
                  <a:pt x="95250" y="185737"/>
                </a:lnTo>
                <a:lnTo>
                  <a:pt x="95250" y="0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9136" y="2006600"/>
            <a:ext cx="900000" cy="18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49547" y="2724150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06210" y="2006600"/>
            <a:ext cx="1133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lang="en-US" altLang="ja-JP" sz="600" dirty="0"/>
              <a:t>b</a:t>
            </a:r>
            <a:r>
              <a:rPr kumimoji="1" lang="ja-JP" altLang="en-US" sz="600" dirty="0" smtClean="0"/>
              <a:t>が大きいほど，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ゲインが大きくなり，ゲインが変化しなくなる周波数</a:t>
            </a:r>
            <a:r>
              <a:rPr lang="ja-JP" altLang="en-US" sz="600" dirty="0"/>
              <a:t>も</a:t>
            </a:r>
            <a:r>
              <a:rPr lang="ja-JP" altLang="en-US" sz="600" dirty="0" smtClean="0"/>
              <a:t>大きくなる．比例要素に近づく．</a:t>
            </a:r>
            <a:endParaRPr lang="en-US" altLang="ja-JP" sz="600" dirty="0" smtClean="0"/>
          </a:p>
          <a:p>
            <a:r>
              <a:rPr lang="ja-JP" altLang="en-US" sz="600" dirty="0" smtClean="0"/>
              <a:t>→静特性は改善するけど，</a:t>
            </a:r>
            <a:endParaRPr lang="en-US" altLang="ja-JP" sz="600" dirty="0" smtClean="0"/>
          </a:p>
          <a:p>
            <a:r>
              <a:rPr lang="ja-JP" altLang="en-US" sz="600" dirty="0" smtClean="0"/>
              <a:t>高周波で振動しやすく，</a:t>
            </a:r>
            <a:r>
              <a:rPr kumimoji="1" lang="ja-JP" altLang="en-US" sz="600" dirty="0" smtClean="0"/>
              <a:t>位相余裕も小さくなる．</a:t>
            </a:r>
            <a:endParaRPr kumimoji="1" lang="ja-JP" altLang="en-US" sz="6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238313" y="3575050"/>
            <a:ext cx="1022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kumimoji="1" lang="en-US" altLang="ja-JP" sz="600" dirty="0" smtClean="0"/>
              <a:t>b</a:t>
            </a:r>
            <a:r>
              <a:rPr kumimoji="1" lang="ja-JP" altLang="en-US" sz="600" dirty="0" smtClean="0"/>
              <a:t>が小さいほど，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位相</a:t>
            </a:r>
            <a:r>
              <a:rPr lang="ja-JP" altLang="en-US" sz="600" dirty="0"/>
              <a:t>遅れ</a:t>
            </a:r>
            <a:r>
              <a:rPr lang="ja-JP" altLang="en-US" sz="600" dirty="0" smtClean="0"/>
              <a:t>が改善する周波数が大きくなる．比例要素に近づく</a:t>
            </a:r>
            <a:endParaRPr lang="en-US" altLang="ja-JP" sz="600" dirty="0" smtClean="0"/>
          </a:p>
          <a:p>
            <a:r>
              <a:rPr lang="ja-JP" altLang="en-US" sz="600" dirty="0" smtClean="0"/>
              <a:t>→位相余裕が改善するが，</a:t>
            </a:r>
            <a:endParaRPr lang="en-US" altLang="ja-JP" sz="600" dirty="0" smtClean="0"/>
          </a:p>
          <a:p>
            <a:r>
              <a:rPr lang="ja-JP" altLang="en-US" sz="600" dirty="0" smtClean="0"/>
              <a:t>静特性が悪化する．安定するけど，定常偏差に対応できなくなるということ．</a:t>
            </a:r>
            <a:endParaRPr lang="en-US" altLang="ja-JP" sz="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sty m:val="p"/>
                        </m:rPr>
                        <a:rPr lang="en-US" altLang="ja-JP" sz="1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4819" t="-4000" r="-10843" b="-4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矢印コネクタ 21"/>
          <p:cNvCxnSpPr/>
          <p:nvPr/>
        </p:nvCxnSpPr>
        <p:spPr>
          <a:xfrm flipH="1" flipV="1">
            <a:off x="457200" y="2096600"/>
            <a:ext cx="336952" cy="241946"/>
          </a:xfrm>
          <a:prstGeom prst="straightConnector1">
            <a:avLst/>
          </a:prstGeom>
          <a:ln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 flipV="1">
            <a:off x="440466" y="2307573"/>
            <a:ext cx="336952" cy="24194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450062" y="2524812"/>
            <a:ext cx="336952" cy="2419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4081" y="2274773"/>
            <a:ext cx="4131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無限大</a:t>
            </a:r>
            <a:endParaRPr kumimoji="1" lang="ja-JP" altLang="en-US" sz="600" dirty="0"/>
          </a:p>
        </p:txBody>
      </p:sp>
      <p:sp>
        <p:nvSpPr>
          <p:cNvPr id="26" name="フリーフォーム 25"/>
          <p:cNvSpPr/>
          <p:nvPr/>
        </p:nvSpPr>
        <p:spPr>
          <a:xfrm>
            <a:off x="234950" y="3847729"/>
            <a:ext cx="400050" cy="76571"/>
          </a:xfrm>
          <a:custGeom>
            <a:avLst/>
            <a:gdLst>
              <a:gd name="connsiteX0" fmla="*/ 0 w 400050"/>
              <a:gd name="connsiteY0" fmla="*/ 76571 h 76571"/>
              <a:gd name="connsiteX1" fmla="*/ 196850 w 400050"/>
              <a:gd name="connsiteY1" fmla="*/ 6721 h 76571"/>
              <a:gd name="connsiteX2" fmla="*/ 400050 w 400050"/>
              <a:gd name="connsiteY2" fmla="*/ 6721 h 7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050" h="76571">
                <a:moveTo>
                  <a:pt x="0" y="76571"/>
                </a:moveTo>
                <a:cubicBezTo>
                  <a:pt x="65087" y="47467"/>
                  <a:pt x="130175" y="18363"/>
                  <a:pt x="196850" y="6721"/>
                </a:cubicBezTo>
                <a:cubicBezTo>
                  <a:pt x="263525" y="-4921"/>
                  <a:pt x="331787" y="900"/>
                  <a:pt x="400050" y="672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2266950" y="3409950"/>
            <a:ext cx="317500" cy="158750"/>
          </a:xfrm>
          <a:custGeom>
            <a:avLst/>
            <a:gdLst>
              <a:gd name="connsiteX0" fmla="*/ 317500 w 317500"/>
              <a:gd name="connsiteY0" fmla="*/ 0 h 158750"/>
              <a:gd name="connsiteX1" fmla="*/ 254000 w 317500"/>
              <a:gd name="connsiteY1" fmla="*/ 95250 h 158750"/>
              <a:gd name="connsiteX2" fmla="*/ 139700 w 317500"/>
              <a:gd name="connsiteY2" fmla="*/ 139700 h 158750"/>
              <a:gd name="connsiteX3" fmla="*/ 0 w 317500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" h="158750">
                <a:moveTo>
                  <a:pt x="317500" y="0"/>
                </a:moveTo>
                <a:cubicBezTo>
                  <a:pt x="300566" y="35983"/>
                  <a:pt x="283633" y="71967"/>
                  <a:pt x="254000" y="95250"/>
                </a:cubicBezTo>
                <a:cubicBezTo>
                  <a:pt x="224367" y="118533"/>
                  <a:pt x="182033" y="129117"/>
                  <a:pt x="139700" y="139700"/>
                </a:cubicBezTo>
                <a:cubicBezTo>
                  <a:pt x="97367" y="150283"/>
                  <a:pt x="48683" y="154516"/>
                  <a:pt x="0" y="1587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8001" y="3920792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294092" y="3236164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8744" y="2054990"/>
            <a:ext cx="170077" cy="108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8865" y="3963649"/>
            <a:ext cx="170077" cy="108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206209" y="276777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646410" y="327943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578100" y="213260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118787" y="2225803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473921" y="230845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55183" y="239787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287463" y="249947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47837" y="249947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78450" y="379517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853100" y="379517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400183" y="397634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318163" y="406944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04104" y="416618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02911" y="2691264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/>
          <p:cNvCxnSpPr/>
          <p:nvPr/>
        </p:nvCxnSpPr>
        <p:spPr>
          <a:xfrm>
            <a:off x="1836970" y="5834743"/>
            <a:ext cx="0" cy="888274"/>
          </a:xfrm>
          <a:prstGeom prst="line">
            <a:avLst/>
          </a:prstGeom>
          <a:ln w="12700"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1835895" y="6653349"/>
            <a:ext cx="341310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2149771" y="6599906"/>
            <a:ext cx="703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FF"/>
                </a:solidFill>
              </a:rPr>
              <a:t>20</a:t>
            </a:r>
            <a:r>
              <a:rPr lang="ja-JP" altLang="en-US" sz="1000" dirty="0">
                <a:solidFill>
                  <a:srgbClr val="FF00FF"/>
                </a:solidFill>
              </a:rPr>
              <a:t>程度</a:t>
            </a:r>
            <a:endParaRPr kumimoji="1" lang="ja-JP" altLang="en-US" sz="1000" dirty="0">
              <a:solidFill>
                <a:srgbClr val="FF00FF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3172673" y="3016157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830231" y="655063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34749" y="655063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732475" y="530095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312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07_</a:t>
            </a:r>
            <a:r>
              <a:rPr lang="ja-JP" altLang="en-US" b="1" dirty="0"/>
              <a:t>変化のない人生と伝達関数は、あり得ない？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104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36669" cy="73003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5046" y="0"/>
            <a:ext cx="2765593" cy="74719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729" y="-13062"/>
            <a:ext cx="2765419" cy="636161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729" y="6322420"/>
            <a:ext cx="2769326" cy="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63860" cy="74793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7" y="0"/>
            <a:ext cx="2763942" cy="621247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355" y="0"/>
            <a:ext cx="2764650" cy="46482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241" y="0"/>
            <a:ext cx="2764731" cy="376989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533" y="3872260"/>
            <a:ext cx="2687333" cy="378928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505515"/>
            <a:ext cx="2763942" cy="76218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8" y="6343106"/>
            <a:ext cx="2763942" cy="21760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274" y="4657996"/>
            <a:ext cx="2764731" cy="38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0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" t="6395" r="5578" b="4424"/>
          <a:stretch/>
        </p:blipFill>
        <p:spPr>
          <a:xfrm>
            <a:off x="0" y="0"/>
            <a:ext cx="2491661" cy="57062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6257" r="6093" b="4102"/>
          <a:stretch/>
        </p:blipFill>
        <p:spPr>
          <a:xfrm>
            <a:off x="2612571" y="0"/>
            <a:ext cx="2491877" cy="57868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" t="6330" r="6796" b="8508"/>
          <a:stretch/>
        </p:blipFill>
        <p:spPr>
          <a:xfrm>
            <a:off x="5225358" y="0"/>
            <a:ext cx="2490770" cy="55263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6352" r="5807" b="4242"/>
          <a:stretch/>
        </p:blipFill>
        <p:spPr>
          <a:xfrm>
            <a:off x="7837038" y="1996"/>
            <a:ext cx="2492339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4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63860" cy="75413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1" y="0"/>
            <a:ext cx="2736669" cy="62517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151" y="0"/>
            <a:ext cx="2736669" cy="594270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254" y="39186"/>
            <a:ext cx="2736669" cy="279109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143305" y="2990404"/>
            <a:ext cx="324000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92222" y="2990404"/>
            <a:ext cx="360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13653" y="2828404"/>
            <a:ext cx="972000" cy="460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099050" y="1448709"/>
            <a:ext cx="1905000" cy="1719941"/>
          </a:xfrm>
          <a:custGeom>
            <a:avLst/>
            <a:gdLst>
              <a:gd name="connsiteX0" fmla="*/ 0 w 1905000"/>
              <a:gd name="connsiteY0" fmla="*/ 1719941 h 1719941"/>
              <a:gd name="connsiteX1" fmla="*/ 457200 w 1905000"/>
              <a:gd name="connsiteY1" fmla="*/ 1592941 h 1719941"/>
              <a:gd name="connsiteX2" fmla="*/ 850900 w 1905000"/>
              <a:gd name="connsiteY2" fmla="*/ 1180191 h 1719941"/>
              <a:gd name="connsiteX3" fmla="*/ 971550 w 1905000"/>
              <a:gd name="connsiteY3" fmla="*/ 748391 h 1719941"/>
              <a:gd name="connsiteX4" fmla="*/ 1581150 w 1905000"/>
              <a:gd name="connsiteY4" fmla="*/ 100691 h 1719941"/>
              <a:gd name="connsiteX5" fmla="*/ 1905000 w 1905000"/>
              <a:gd name="connsiteY5" fmla="*/ 11791 h 171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1719941">
                <a:moveTo>
                  <a:pt x="0" y="1719941"/>
                </a:moveTo>
                <a:cubicBezTo>
                  <a:pt x="157691" y="1701420"/>
                  <a:pt x="315383" y="1682899"/>
                  <a:pt x="457200" y="1592941"/>
                </a:cubicBezTo>
                <a:cubicBezTo>
                  <a:pt x="599017" y="1502983"/>
                  <a:pt x="765175" y="1320949"/>
                  <a:pt x="850900" y="1180191"/>
                </a:cubicBezTo>
                <a:cubicBezTo>
                  <a:pt x="936625" y="1039433"/>
                  <a:pt x="849842" y="928308"/>
                  <a:pt x="971550" y="748391"/>
                </a:cubicBezTo>
                <a:cubicBezTo>
                  <a:pt x="1093258" y="568474"/>
                  <a:pt x="1425575" y="223458"/>
                  <a:pt x="1581150" y="100691"/>
                </a:cubicBezTo>
                <a:cubicBezTo>
                  <a:pt x="1736725" y="-22076"/>
                  <a:pt x="1820862" y="-5143"/>
                  <a:pt x="1905000" y="117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054600" y="1377950"/>
            <a:ext cx="1518761" cy="1644650"/>
          </a:xfrm>
          <a:custGeom>
            <a:avLst/>
            <a:gdLst>
              <a:gd name="connsiteX0" fmla="*/ 0 w 1587686"/>
              <a:gd name="connsiteY0" fmla="*/ 1674989 h 1674989"/>
              <a:gd name="connsiteX1" fmla="*/ 203200 w 1587686"/>
              <a:gd name="connsiteY1" fmla="*/ 1478139 h 1674989"/>
              <a:gd name="connsiteX2" fmla="*/ 774700 w 1587686"/>
              <a:gd name="connsiteY2" fmla="*/ 824089 h 1674989"/>
              <a:gd name="connsiteX3" fmla="*/ 1454150 w 1587686"/>
              <a:gd name="connsiteY3" fmla="*/ 112889 h 1674989"/>
              <a:gd name="connsiteX4" fmla="*/ 1587500 w 1587686"/>
              <a:gd name="connsiteY4" fmla="*/ 11289 h 167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86" h="1674989">
                <a:moveTo>
                  <a:pt x="0" y="1674989"/>
                </a:moveTo>
                <a:cubicBezTo>
                  <a:pt x="37041" y="1647472"/>
                  <a:pt x="74083" y="1619956"/>
                  <a:pt x="203200" y="1478139"/>
                </a:cubicBezTo>
                <a:cubicBezTo>
                  <a:pt x="332317" y="1336322"/>
                  <a:pt x="566208" y="1051631"/>
                  <a:pt x="774700" y="824089"/>
                </a:cubicBezTo>
                <a:cubicBezTo>
                  <a:pt x="983192" y="596547"/>
                  <a:pt x="1318683" y="248356"/>
                  <a:pt x="1454150" y="112889"/>
                </a:cubicBezTo>
                <a:cubicBezTo>
                  <a:pt x="1589617" y="-22578"/>
                  <a:pt x="1588558" y="-5645"/>
                  <a:pt x="1587500" y="1128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4413249" y="1123950"/>
            <a:ext cx="2105537" cy="1872000"/>
          </a:xfrm>
          <a:custGeom>
            <a:avLst/>
            <a:gdLst>
              <a:gd name="connsiteX0" fmla="*/ 0 w 2082800"/>
              <a:gd name="connsiteY0" fmla="*/ 1873250 h 1873250"/>
              <a:gd name="connsiteX1" fmla="*/ 292100 w 2082800"/>
              <a:gd name="connsiteY1" fmla="*/ 1644650 h 1873250"/>
              <a:gd name="connsiteX2" fmla="*/ 1066800 w 2082800"/>
              <a:gd name="connsiteY2" fmla="*/ 1022350 h 1873250"/>
              <a:gd name="connsiteX3" fmla="*/ 1282700 w 2082800"/>
              <a:gd name="connsiteY3" fmla="*/ 425450 h 1873250"/>
              <a:gd name="connsiteX4" fmla="*/ 1524000 w 2082800"/>
              <a:gd name="connsiteY4" fmla="*/ 171450 h 1873250"/>
              <a:gd name="connsiteX5" fmla="*/ 1968500 w 2082800"/>
              <a:gd name="connsiteY5" fmla="*/ 31750 h 1873250"/>
              <a:gd name="connsiteX6" fmla="*/ 2082800 w 2082800"/>
              <a:gd name="connsiteY6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873250">
                <a:moveTo>
                  <a:pt x="0" y="1873250"/>
                </a:moveTo>
                <a:lnTo>
                  <a:pt x="292100" y="1644650"/>
                </a:lnTo>
                <a:cubicBezTo>
                  <a:pt x="469900" y="1502833"/>
                  <a:pt x="901700" y="1225550"/>
                  <a:pt x="1066800" y="1022350"/>
                </a:cubicBezTo>
                <a:cubicBezTo>
                  <a:pt x="1231900" y="819150"/>
                  <a:pt x="1206500" y="567267"/>
                  <a:pt x="1282700" y="425450"/>
                </a:cubicBezTo>
                <a:cubicBezTo>
                  <a:pt x="1358900" y="283633"/>
                  <a:pt x="1409700" y="237067"/>
                  <a:pt x="1524000" y="171450"/>
                </a:cubicBezTo>
                <a:cubicBezTo>
                  <a:pt x="1638300" y="105833"/>
                  <a:pt x="1875367" y="60325"/>
                  <a:pt x="1968500" y="31750"/>
                </a:cubicBezTo>
                <a:cubicBezTo>
                  <a:pt x="2061633" y="3175"/>
                  <a:pt x="2072216" y="1587"/>
                  <a:pt x="20828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699227" y="2990404"/>
            <a:ext cx="360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984318" y="434340"/>
            <a:ext cx="5136822" cy="3095751"/>
          </a:xfrm>
          <a:custGeom>
            <a:avLst/>
            <a:gdLst>
              <a:gd name="connsiteX0" fmla="*/ 8562 w 5136822"/>
              <a:gd name="connsiteY0" fmla="*/ 2743200 h 3103371"/>
              <a:gd name="connsiteX1" fmla="*/ 328602 w 5136822"/>
              <a:gd name="connsiteY1" fmla="*/ 2987040 h 3103371"/>
              <a:gd name="connsiteX2" fmla="*/ 2157402 w 5136822"/>
              <a:gd name="connsiteY2" fmla="*/ 3093720 h 3103371"/>
              <a:gd name="connsiteX3" fmla="*/ 4146222 w 5136822"/>
              <a:gd name="connsiteY3" fmla="*/ 2987040 h 3103371"/>
              <a:gd name="connsiteX4" fmla="*/ 4374822 w 5136822"/>
              <a:gd name="connsiteY4" fmla="*/ 2110740 h 3103371"/>
              <a:gd name="connsiteX5" fmla="*/ 4496742 w 5136822"/>
              <a:gd name="connsiteY5" fmla="*/ 838200 h 3103371"/>
              <a:gd name="connsiteX6" fmla="*/ 5136822 w 5136822"/>
              <a:gd name="connsiteY6" fmla="*/ 0 h 31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822" h="3103371">
                <a:moveTo>
                  <a:pt x="8562" y="2743200"/>
                </a:moveTo>
                <a:cubicBezTo>
                  <a:pt x="-10488" y="2835910"/>
                  <a:pt x="-29538" y="2928620"/>
                  <a:pt x="328602" y="2987040"/>
                </a:cubicBezTo>
                <a:cubicBezTo>
                  <a:pt x="686742" y="3045460"/>
                  <a:pt x="1521132" y="3093720"/>
                  <a:pt x="2157402" y="3093720"/>
                </a:cubicBezTo>
                <a:cubicBezTo>
                  <a:pt x="2793672" y="3093720"/>
                  <a:pt x="3776652" y="3150870"/>
                  <a:pt x="4146222" y="2987040"/>
                </a:cubicBezTo>
                <a:cubicBezTo>
                  <a:pt x="4515792" y="2823210"/>
                  <a:pt x="4316402" y="2468880"/>
                  <a:pt x="4374822" y="2110740"/>
                </a:cubicBezTo>
                <a:cubicBezTo>
                  <a:pt x="4433242" y="1752600"/>
                  <a:pt x="4369742" y="1189990"/>
                  <a:pt x="4496742" y="838200"/>
                </a:cubicBezTo>
                <a:cubicBezTo>
                  <a:pt x="4623742" y="486410"/>
                  <a:pt x="4880282" y="243205"/>
                  <a:pt x="5136822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617118" y="2762644"/>
            <a:ext cx="1489551" cy="5418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5105400" y="137301"/>
            <a:ext cx="4053840" cy="3305118"/>
          </a:xfrm>
          <a:custGeom>
            <a:avLst/>
            <a:gdLst>
              <a:gd name="connsiteX0" fmla="*/ 0 w 4053840"/>
              <a:gd name="connsiteY0" fmla="*/ 3162159 h 3305118"/>
              <a:gd name="connsiteX1" fmla="*/ 861060 w 4053840"/>
              <a:gd name="connsiteY1" fmla="*/ 3284079 h 3305118"/>
              <a:gd name="connsiteX2" fmla="*/ 2400300 w 4053840"/>
              <a:gd name="connsiteY2" fmla="*/ 3291699 h 3305118"/>
              <a:gd name="connsiteX3" fmla="*/ 2910840 w 4053840"/>
              <a:gd name="connsiteY3" fmla="*/ 3146919 h 3305118"/>
              <a:gd name="connsiteX4" fmla="*/ 3070860 w 4053840"/>
              <a:gd name="connsiteY4" fmla="*/ 2407779 h 3305118"/>
              <a:gd name="connsiteX5" fmla="*/ 3154680 w 4053840"/>
              <a:gd name="connsiteY5" fmla="*/ 1264779 h 3305118"/>
              <a:gd name="connsiteX6" fmla="*/ 3482340 w 4053840"/>
              <a:gd name="connsiteY6" fmla="*/ 83679 h 3305118"/>
              <a:gd name="connsiteX7" fmla="*/ 4053840 w 4053840"/>
              <a:gd name="connsiteY7" fmla="*/ 190359 h 33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3840" h="3305118">
                <a:moveTo>
                  <a:pt x="0" y="3162159"/>
                </a:moveTo>
                <a:cubicBezTo>
                  <a:pt x="230505" y="3212324"/>
                  <a:pt x="461010" y="3262489"/>
                  <a:pt x="861060" y="3284079"/>
                </a:cubicBezTo>
                <a:cubicBezTo>
                  <a:pt x="1261110" y="3305669"/>
                  <a:pt x="2058670" y="3314559"/>
                  <a:pt x="2400300" y="3291699"/>
                </a:cubicBezTo>
                <a:cubicBezTo>
                  <a:pt x="2741930" y="3268839"/>
                  <a:pt x="2799080" y="3294239"/>
                  <a:pt x="2910840" y="3146919"/>
                </a:cubicBezTo>
                <a:cubicBezTo>
                  <a:pt x="3022600" y="2999599"/>
                  <a:pt x="3030220" y="2721469"/>
                  <a:pt x="3070860" y="2407779"/>
                </a:cubicBezTo>
                <a:cubicBezTo>
                  <a:pt x="3111500" y="2094089"/>
                  <a:pt x="3086100" y="1652129"/>
                  <a:pt x="3154680" y="1264779"/>
                </a:cubicBezTo>
                <a:cubicBezTo>
                  <a:pt x="3223260" y="877429"/>
                  <a:pt x="3332480" y="262749"/>
                  <a:pt x="3482340" y="83679"/>
                </a:cubicBezTo>
                <a:cubicBezTo>
                  <a:pt x="3632200" y="-95391"/>
                  <a:pt x="3843020" y="47484"/>
                  <a:pt x="4053840" y="19035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947660" y="39186"/>
            <a:ext cx="98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比例ゲイン分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上</a:t>
            </a:r>
            <a:r>
              <a:rPr lang="ja-JP" altLang="en-US" sz="800" dirty="0" smtClean="0">
                <a:solidFill>
                  <a:srgbClr val="7030A0"/>
                </a:solidFill>
              </a:rPr>
              <a:t>に移動</a:t>
            </a:r>
            <a:endParaRPr kumimoji="1" lang="ja-JP" altLang="en-US" sz="800" dirty="0">
              <a:solidFill>
                <a:srgbClr val="7030A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31728" y="1279432"/>
            <a:ext cx="7591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比例要素の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影響なし</a:t>
            </a:r>
            <a:endParaRPr kumimoji="1" lang="en-US" altLang="ja-JP" sz="800" dirty="0" smtClean="0">
              <a:solidFill>
                <a:srgbClr val="7030A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72037" y="1643661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積分</a:t>
            </a:r>
            <a:endParaRPr lang="en-US" altLang="ja-JP" sz="800" dirty="0" smtClean="0">
              <a:solidFill>
                <a:srgbClr val="0000FF"/>
              </a:solidFill>
            </a:endParaRPr>
          </a:p>
          <a:p>
            <a:r>
              <a:rPr lang="ja-JP" altLang="en-US" sz="800" dirty="0" smtClean="0">
                <a:solidFill>
                  <a:srgbClr val="0000FF"/>
                </a:solidFill>
              </a:rPr>
              <a:t>要素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530934" y="1178107"/>
            <a:ext cx="56609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dirty="0" smtClean="0"/>
              <a:t>2</a:t>
            </a:r>
            <a:r>
              <a:rPr kumimoji="1" lang="ja-JP" altLang="en-US" sz="800" dirty="0" smtClean="0"/>
              <a:t>次遅れ</a:t>
            </a:r>
            <a:endParaRPr kumimoji="1" lang="en-US" altLang="ja-JP" sz="800" dirty="0" smtClean="0"/>
          </a:p>
          <a:p>
            <a:pPr algn="ctr"/>
            <a:r>
              <a:rPr kumimoji="1" lang="ja-JP" altLang="en-US" sz="800" dirty="0" smtClean="0"/>
              <a:t>要素</a:t>
            </a:r>
            <a:endParaRPr kumimoji="1" lang="ja-JP" altLang="en-US" sz="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407060" y="854793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比例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617051" y="12232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47784" y="168948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95208" y="90775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373974" y="2716264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19694" y="2830564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526773" y="2824700"/>
            <a:ext cx="108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80317" y="2711050"/>
            <a:ext cx="108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55876" y="2824700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609420" y="2711050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91394" y="283020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098473" y="2824339"/>
            <a:ext cx="108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227576" y="2824339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59200" y="2710689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020154" y="2140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214691" y="14487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547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709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" t="6286" r="4721" b="1333"/>
          <a:stretch/>
        </p:blipFill>
        <p:spPr>
          <a:xfrm>
            <a:off x="2580979" y="5673"/>
            <a:ext cx="2541792" cy="70848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1958" y="0"/>
            <a:ext cx="2541792" cy="53088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979" y="7102709"/>
            <a:ext cx="2541792" cy="2327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2937" y="1752473"/>
            <a:ext cx="2541792" cy="5267325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211405" y="683208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比例要素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403001" y="856956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1402078" y="1516149"/>
            <a:ext cx="1680755" cy="558337"/>
            <a:chOff x="9748326" y="2971650"/>
            <a:chExt cx="2169770" cy="720785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48326" y="3039291"/>
              <a:ext cx="2169770" cy="653144"/>
            </a:xfrm>
            <a:prstGeom prst="rect">
              <a:avLst/>
            </a:prstGeom>
          </p:spPr>
        </p:pic>
        <p:sp>
          <p:nvSpPr>
            <p:cNvPr id="15" name="正方形/長方形 14"/>
            <p:cNvSpPr/>
            <p:nvPr/>
          </p:nvSpPr>
          <p:spPr>
            <a:xfrm>
              <a:off x="10757465" y="3199410"/>
              <a:ext cx="324000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11306382" y="3199410"/>
              <a:ext cx="360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0727813" y="3037410"/>
              <a:ext cx="972000" cy="4608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0313387" y="3199410"/>
              <a:ext cx="360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10231278" y="2971650"/>
              <a:ext cx="1489551" cy="541896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4411096" y="5516465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積分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602692" y="5690213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667997" y="3631059"/>
            <a:ext cx="10274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が比例＋積分要素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859594" y="3791627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165533" y="3791627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923086" y="93176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735636" y="102811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4641850" y="1028569"/>
            <a:ext cx="927100" cy="782476"/>
          </a:xfrm>
          <a:custGeom>
            <a:avLst/>
            <a:gdLst>
              <a:gd name="connsiteX0" fmla="*/ 0 w 927100"/>
              <a:gd name="connsiteY0" fmla="*/ 571631 h 574453"/>
              <a:gd name="connsiteX1" fmla="*/ 203200 w 927100"/>
              <a:gd name="connsiteY1" fmla="*/ 546231 h 574453"/>
              <a:gd name="connsiteX2" fmla="*/ 311150 w 927100"/>
              <a:gd name="connsiteY2" fmla="*/ 368431 h 574453"/>
              <a:gd name="connsiteX3" fmla="*/ 336550 w 927100"/>
              <a:gd name="connsiteY3" fmla="*/ 146181 h 574453"/>
              <a:gd name="connsiteX4" fmla="*/ 590550 w 927100"/>
              <a:gd name="connsiteY4" fmla="*/ 12831 h 574453"/>
              <a:gd name="connsiteX5" fmla="*/ 927100 w 927100"/>
              <a:gd name="connsiteY5" fmla="*/ 12831 h 5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100" h="574453">
                <a:moveTo>
                  <a:pt x="0" y="571631"/>
                </a:moveTo>
                <a:cubicBezTo>
                  <a:pt x="75671" y="575864"/>
                  <a:pt x="151342" y="580098"/>
                  <a:pt x="203200" y="546231"/>
                </a:cubicBezTo>
                <a:cubicBezTo>
                  <a:pt x="255058" y="512364"/>
                  <a:pt x="288925" y="435106"/>
                  <a:pt x="311150" y="368431"/>
                </a:cubicBezTo>
                <a:cubicBezTo>
                  <a:pt x="333375" y="301756"/>
                  <a:pt x="289983" y="205448"/>
                  <a:pt x="336550" y="146181"/>
                </a:cubicBezTo>
                <a:cubicBezTo>
                  <a:pt x="383117" y="86914"/>
                  <a:pt x="492125" y="35056"/>
                  <a:pt x="590550" y="12831"/>
                </a:cubicBezTo>
                <a:cubicBezTo>
                  <a:pt x="688975" y="-9394"/>
                  <a:pt x="808037" y="1718"/>
                  <a:pt x="927100" y="12831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980125" y="1073112"/>
            <a:ext cx="73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5"/>
                </a:solidFill>
              </a:rPr>
              <a:t>更に－</a:t>
            </a:r>
            <a:r>
              <a:rPr kumimoji="1" lang="en-US" altLang="ja-JP" sz="800" dirty="0" smtClean="0">
                <a:solidFill>
                  <a:schemeClr val="accent5"/>
                </a:solidFill>
              </a:rPr>
              <a:t>90°</a:t>
            </a:r>
            <a:endParaRPr kumimoji="1" lang="ja-JP" altLang="en-US" sz="800" dirty="0">
              <a:solidFill>
                <a:schemeClr val="accent5"/>
              </a:solidFill>
            </a:endParaRPr>
          </a:p>
        </p:txBody>
      </p:sp>
      <p:sp>
        <p:nvSpPr>
          <p:cNvPr id="28" name="フリーフォーム 27"/>
          <p:cNvSpPr/>
          <p:nvPr/>
        </p:nvSpPr>
        <p:spPr>
          <a:xfrm>
            <a:off x="4470400" y="1640504"/>
            <a:ext cx="2871130" cy="2975945"/>
          </a:xfrm>
          <a:custGeom>
            <a:avLst/>
            <a:gdLst>
              <a:gd name="connsiteX0" fmla="*/ 2533650 w 2871130"/>
              <a:gd name="connsiteY0" fmla="*/ 3314700 h 3314700"/>
              <a:gd name="connsiteX1" fmla="*/ 2813050 w 2871130"/>
              <a:gd name="connsiteY1" fmla="*/ 3048000 h 3314700"/>
              <a:gd name="connsiteX2" fmla="*/ 2870200 w 2871130"/>
              <a:gd name="connsiteY2" fmla="*/ 1765300 h 3314700"/>
              <a:gd name="connsiteX3" fmla="*/ 2832100 w 2871130"/>
              <a:gd name="connsiteY3" fmla="*/ 787400 h 3314700"/>
              <a:gd name="connsiteX4" fmla="*/ 2641600 w 2871130"/>
              <a:gd name="connsiteY4" fmla="*/ 355600 h 3314700"/>
              <a:gd name="connsiteX5" fmla="*/ 1155700 w 2871130"/>
              <a:gd name="connsiteY5" fmla="*/ 342900 h 3314700"/>
              <a:gd name="connsiteX6" fmla="*/ 666750 w 2871130"/>
              <a:gd name="connsiteY6" fmla="*/ 234950 h 3314700"/>
              <a:gd name="connsiteX7" fmla="*/ 0 w 2871130"/>
              <a:gd name="connsiteY7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1130" h="3314700">
                <a:moveTo>
                  <a:pt x="2533650" y="3314700"/>
                </a:moveTo>
                <a:cubicBezTo>
                  <a:pt x="2645304" y="3310466"/>
                  <a:pt x="2756958" y="3306233"/>
                  <a:pt x="2813050" y="3048000"/>
                </a:cubicBezTo>
                <a:cubicBezTo>
                  <a:pt x="2869142" y="2789767"/>
                  <a:pt x="2867025" y="2142067"/>
                  <a:pt x="2870200" y="1765300"/>
                </a:cubicBezTo>
                <a:cubicBezTo>
                  <a:pt x="2873375" y="1388533"/>
                  <a:pt x="2870200" y="1022350"/>
                  <a:pt x="2832100" y="787400"/>
                </a:cubicBezTo>
                <a:cubicBezTo>
                  <a:pt x="2794000" y="552450"/>
                  <a:pt x="2921000" y="429683"/>
                  <a:pt x="2641600" y="355600"/>
                </a:cubicBezTo>
                <a:cubicBezTo>
                  <a:pt x="2362200" y="281517"/>
                  <a:pt x="1484842" y="363008"/>
                  <a:pt x="1155700" y="342900"/>
                </a:cubicBezTo>
                <a:cubicBezTo>
                  <a:pt x="826558" y="322792"/>
                  <a:pt x="859367" y="292100"/>
                  <a:pt x="666750" y="234950"/>
                </a:cubicBezTo>
                <a:cubicBezTo>
                  <a:pt x="474133" y="177800"/>
                  <a:pt x="237066" y="88900"/>
                  <a:pt x="0" y="0"/>
                </a:cubicBez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416211" y="936617"/>
            <a:ext cx="541597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この</a:t>
            </a:r>
            <a:r>
              <a:rPr lang="ja-JP" altLang="en-US" sz="600" dirty="0">
                <a:solidFill>
                  <a:srgbClr val="FF00FF"/>
                </a:solidFill>
              </a:rPr>
              <a:t>辺</a:t>
            </a:r>
            <a:r>
              <a:rPr lang="ja-JP" altLang="en-US" sz="600" dirty="0" smtClean="0">
                <a:solidFill>
                  <a:srgbClr val="FF00FF"/>
                </a:solidFill>
              </a:rPr>
              <a:t>で</a:t>
            </a:r>
            <a:endParaRPr lang="en-US" altLang="ja-JP" sz="600" dirty="0" smtClean="0">
              <a:solidFill>
                <a:srgbClr val="FF00FF"/>
              </a:solidFill>
            </a:endParaRPr>
          </a:p>
          <a:p>
            <a:r>
              <a:rPr lang="ja-JP" altLang="en-US" sz="600" dirty="0" smtClean="0">
                <a:solidFill>
                  <a:srgbClr val="FF00FF"/>
                </a:solidFill>
              </a:rPr>
              <a:t>＋</a:t>
            </a:r>
            <a:r>
              <a:rPr lang="en-US" altLang="ja-JP" sz="600" dirty="0" smtClean="0">
                <a:solidFill>
                  <a:srgbClr val="FF00FF"/>
                </a:solidFill>
              </a:rPr>
              <a:t>90°</a:t>
            </a:r>
            <a:r>
              <a:rPr lang="ja-JP" altLang="en-US" sz="600" dirty="0" smtClean="0">
                <a:solidFill>
                  <a:srgbClr val="FF00FF"/>
                </a:solidFill>
              </a:rPr>
              <a:t>に</a:t>
            </a:r>
            <a:endParaRPr lang="en-US" altLang="ja-JP" sz="600" dirty="0" smtClean="0">
              <a:solidFill>
                <a:srgbClr val="FF00FF"/>
              </a:solidFill>
            </a:endParaRPr>
          </a:p>
        </p:txBody>
      </p:sp>
      <p:sp>
        <p:nvSpPr>
          <p:cNvPr id="30" name="フリーフォーム 29"/>
          <p:cNvSpPr/>
          <p:nvPr/>
        </p:nvSpPr>
        <p:spPr>
          <a:xfrm>
            <a:off x="4003934" y="1604505"/>
            <a:ext cx="575098" cy="36000"/>
          </a:xfrm>
          <a:custGeom>
            <a:avLst/>
            <a:gdLst>
              <a:gd name="connsiteX0" fmla="*/ 0 w 666750"/>
              <a:gd name="connsiteY0" fmla="*/ 146613 h 155593"/>
              <a:gd name="connsiteX1" fmla="*/ 114300 w 666750"/>
              <a:gd name="connsiteY1" fmla="*/ 152963 h 155593"/>
              <a:gd name="connsiteX2" fmla="*/ 196850 w 666750"/>
              <a:gd name="connsiteY2" fmla="*/ 108513 h 155593"/>
              <a:gd name="connsiteX3" fmla="*/ 285750 w 666750"/>
              <a:gd name="connsiteY3" fmla="*/ 70413 h 155593"/>
              <a:gd name="connsiteX4" fmla="*/ 419100 w 666750"/>
              <a:gd name="connsiteY4" fmla="*/ 19613 h 155593"/>
              <a:gd name="connsiteX5" fmla="*/ 539750 w 666750"/>
              <a:gd name="connsiteY5" fmla="*/ 563 h 155593"/>
              <a:gd name="connsiteX6" fmla="*/ 666750 w 666750"/>
              <a:gd name="connsiteY6" fmla="*/ 6913 h 15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0" h="155593">
                <a:moveTo>
                  <a:pt x="0" y="146613"/>
                </a:moveTo>
                <a:cubicBezTo>
                  <a:pt x="40746" y="152963"/>
                  <a:pt x="81492" y="159313"/>
                  <a:pt x="114300" y="152963"/>
                </a:cubicBezTo>
                <a:cubicBezTo>
                  <a:pt x="147108" y="146613"/>
                  <a:pt x="168275" y="122271"/>
                  <a:pt x="196850" y="108513"/>
                </a:cubicBezTo>
                <a:cubicBezTo>
                  <a:pt x="225425" y="94755"/>
                  <a:pt x="248708" y="85230"/>
                  <a:pt x="285750" y="70413"/>
                </a:cubicBezTo>
                <a:cubicBezTo>
                  <a:pt x="322792" y="55596"/>
                  <a:pt x="376767" y="31255"/>
                  <a:pt x="419100" y="19613"/>
                </a:cubicBezTo>
                <a:cubicBezTo>
                  <a:pt x="461433" y="7971"/>
                  <a:pt x="498475" y="2680"/>
                  <a:pt x="539750" y="563"/>
                </a:cubicBezTo>
                <a:cubicBezTo>
                  <a:pt x="581025" y="-1554"/>
                  <a:pt x="623887" y="2679"/>
                  <a:pt x="666750" y="6913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3253740" y="-53340"/>
            <a:ext cx="1333500" cy="883920"/>
          </a:xfrm>
          <a:custGeom>
            <a:avLst/>
            <a:gdLst>
              <a:gd name="connsiteX0" fmla="*/ 0 w 1333500"/>
              <a:gd name="connsiteY0" fmla="*/ 0 h 883920"/>
              <a:gd name="connsiteX1" fmla="*/ 388620 w 1333500"/>
              <a:gd name="connsiteY1" fmla="*/ 205740 h 883920"/>
              <a:gd name="connsiteX2" fmla="*/ 586740 w 1333500"/>
              <a:gd name="connsiteY2" fmla="*/ 327660 h 883920"/>
              <a:gd name="connsiteX3" fmla="*/ 739140 w 1333500"/>
              <a:gd name="connsiteY3" fmla="*/ 441960 h 883920"/>
              <a:gd name="connsiteX4" fmla="*/ 838200 w 1333500"/>
              <a:gd name="connsiteY4" fmla="*/ 563880 h 883920"/>
              <a:gd name="connsiteX5" fmla="*/ 922020 w 1333500"/>
              <a:gd name="connsiteY5" fmla="*/ 647700 h 883920"/>
              <a:gd name="connsiteX6" fmla="*/ 1059180 w 1333500"/>
              <a:gd name="connsiteY6" fmla="*/ 746760 h 883920"/>
              <a:gd name="connsiteX7" fmla="*/ 1188720 w 1333500"/>
              <a:gd name="connsiteY7" fmla="*/ 815340 h 883920"/>
              <a:gd name="connsiteX8" fmla="*/ 1333500 w 1333500"/>
              <a:gd name="connsiteY8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883920">
                <a:moveTo>
                  <a:pt x="0" y="0"/>
                </a:moveTo>
                <a:lnTo>
                  <a:pt x="388620" y="205740"/>
                </a:lnTo>
                <a:cubicBezTo>
                  <a:pt x="486410" y="260350"/>
                  <a:pt x="528320" y="288290"/>
                  <a:pt x="586740" y="327660"/>
                </a:cubicBezTo>
                <a:cubicBezTo>
                  <a:pt x="645160" y="367030"/>
                  <a:pt x="697230" y="402590"/>
                  <a:pt x="739140" y="441960"/>
                </a:cubicBezTo>
                <a:cubicBezTo>
                  <a:pt x="781050" y="481330"/>
                  <a:pt x="807720" y="529590"/>
                  <a:pt x="838200" y="563880"/>
                </a:cubicBezTo>
                <a:cubicBezTo>
                  <a:pt x="868680" y="598170"/>
                  <a:pt x="885190" y="617220"/>
                  <a:pt x="922020" y="647700"/>
                </a:cubicBezTo>
                <a:cubicBezTo>
                  <a:pt x="958850" y="678180"/>
                  <a:pt x="1014730" y="718820"/>
                  <a:pt x="1059180" y="746760"/>
                </a:cubicBezTo>
                <a:cubicBezTo>
                  <a:pt x="1103630" y="774700"/>
                  <a:pt x="1143000" y="792480"/>
                  <a:pt x="1188720" y="815340"/>
                </a:cubicBezTo>
                <a:cubicBezTo>
                  <a:pt x="1234440" y="838200"/>
                  <a:pt x="1283970" y="861060"/>
                  <a:pt x="1333500" y="883920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4502788" y="4327662"/>
            <a:ext cx="54863" cy="457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6" name="Picture 2" descr="http://monoist.atmarkit.co.jp/fmecha/articles/jido/07/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13" y="5349021"/>
            <a:ext cx="1710217" cy="17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8384" y="6941"/>
            <a:ext cx="2541792" cy="969821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701" y="7070958"/>
            <a:ext cx="2541792" cy="115410"/>
          </a:xfrm>
          <a:prstGeom prst="rect">
            <a:avLst/>
          </a:prstGeom>
        </p:spPr>
      </p:pic>
      <p:pic>
        <p:nvPicPr>
          <p:cNvPr id="6148" name="Picture 4" descr="http://monoist.atmarkit.co.jp/fmecha/articles/jido/07/1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10" y="1085262"/>
            <a:ext cx="2559439" cy="62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8972968" y="1265919"/>
            <a:ext cx="388725" cy="1943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631541" y="1265919"/>
            <a:ext cx="396000" cy="19436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937392" y="1071557"/>
            <a:ext cx="1166174" cy="552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440178" y="1265919"/>
            <a:ext cx="431916" cy="216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341666" y="1022106"/>
            <a:ext cx="1787115" cy="62070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275860" y="1375053"/>
            <a:ext cx="1313895" cy="435992"/>
          </a:xfrm>
          <a:custGeom>
            <a:avLst/>
            <a:gdLst>
              <a:gd name="connsiteX0" fmla="*/ 0 w 1313895"/>
              <a:gd name="connsiteY0" fmla="*/ 986 h 435992"/>
              <a:gd name="connsiteX1" fmla="*/ 328474 w 1313895"/>
              <a:gd name="connsiteY1" fmla="*/ 9864 h 435992"/>
              <a:gd name="connsiteX2" fmla="*/ 568171 w 1313895"/>
              <a:gd name="connsiteY2" fmla="*/ 72007 h 435992"/>
              <a:gd name="connsiteX3" fmla="*/ 781235 w 1313895"/>
              <a:gd name="connsiteY3" fmla="*/ 302827 h 435992"/>
              <a:gd name="connsiteX4" fmla="*/ 976544 w 1313895"/>
              <a:gd name="connsiteY4" fmla="*/ 400481 h 435992"/>
              <a:gd name="connsiteX5" fmla="*/ 1313895 w 1313895"/>
              <a:gd name="connsiteY5" fmla="*/ 435992 h 43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3895" h="435992">
                <a:moveTo>
                  <a:pt x="0" y="986"/>
                </a:moveTo>
                <a:cubicBezTo>
                  <a:pt x="116889" y="-494"/>
                  <a:pt x="233779" y="-1973"/>
                  <a:pt x="328474" y="9864"/>
                </a:cubicBezTo>
                <a:cubicBezTo>
                  <a:pt x="423169" y="21701"/>
                  <a:pt x="492711" y="23180"/>
                  <a:pt x="568171" y="72007"/>
                </a:cubicBezTo>
                <a:cubicBezTo>
                  <a:pt x="643631" y="120834"/>
                  <a:pt x="713173" y="248081"/>
                  <a:pt x="781235" y="302827"/>
                </a:cubicBezTo>
                <a:cubicBezTo>
                  <a:pt x="849297" y="357573"/>
                  <a:pt x="887767" y="378287"/>
                  <a:pt x="976544" y="400481"/>
                </a:cubicBezTo>
                <a:cubicBezTo>
                  <a:pt x="1065321" y="422675"/>
                  <a:pt x="1189608" y="429333"/>
                  <a:pt x="1313895" y="435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266359" y="1658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981650" y="1694240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340</a:t>
            </a:r>
            <a:endParaRPr kumimoji="1" lang="ja-JP" altLang="en-US" sz="700" dirty="0"/>
          </a:p>
        </p:txBody>
      </p:sp>
      <p:sp>
        <p:nvSpPr>
          <p:cNvPr id="50" name="正方形/長方形 49"/>
          <p:cNvSpPr/>
          <p:nvPr/>
        </p:nvSpPr>
        <p:spPr>
          <a:xfrm>
            <a:off x="3266359" y="1784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991151" y="1811045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390</a:t>
            </a:r>
            <a:endParaRPr kumimoji="1" lang="ja-JP" altLang="en-US" sz="7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518121" y="1786648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chemeClr val="accent5"/>
                </a:solidFill>
              </a:rPr>
              <a:t>-</a:t>
            </a:r>
            <a:r>
              <a:rPr kumimoji="1" lang="en-US" altLang="ja-JP" sz="700" dirty="0" smtClean="0">
                <a:solidFill>
                  <a:schemeClr val="accent5"/>
                </a:solidFill>
              </a:rPr>
              <a:t>360</a:t>
            </a:r>
            <a:endParaRPr kumimoji="1" lang="ja-JP" altLang="en-US" sz="700" dirty="0">
              <a:solidFill>
                <a:schemeClr val="accent5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518096" y="1495517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FF"/>
                </a:solidFill>
              </a:rPr>
              <a:t>-27</a:t>
            </a:r>
            <a:r>
              <a:rPr kumimoji="1" lang="en-US" altLang="ja-JP" sz="700" dirty="0" smtClean="0">
                <a:solidFill>
                  <a:srgbClr val="FF00FF"/>
                </a:solidFill>
              </a:rPr>
              <a:t>0</a:t>
            </a:r>
            <a:endParaRPr kumimoji="1" lang="ja-JP" altLang="en-US" sz="700" dirty="0">
              <a:solidFill>
                <a:srgbClr val="FF00FF"/>
              </a:solidFill>
            </a:endParaRPr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6578354" y="5685742"/>
            <a:ext cx="0" cy="1061287"/>
          </a:xfrm>
          <a:prstGeom prst="straightConnector1">
            <a:avLst/>
          </a:prstGeom>
          <a:ln w="28575">
            <a:solidFill>
              <a:srgbClr val="FF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6505290" y="5685741"/>
            <a:ext cx="0" cy="900000"/>
          </a:xfrm>
          <a:prstGeom prst="straightConnector1">
            <a:avLst/>
          </a:prstGeom>
          <a:ln w="28575">
            <a:solidFill>
              <a:srgbClr val="00FF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>
            <a:off x="6433413" y="5685741"/>
            <a:ext cx="0" cy="828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>
            <a:off x="6651801" y="5721741"/>
            <a:ext cx="0" cy="900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6884914" y="6205103"/>
            <a:ext cx="56741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赤</a:t>
            </a:r>
            <a:r>
              <a:rPr lang="ja-JP" altLang="en-US" sz="800" dirty="0" smtClean="0"/>
              <a:t>のみ</a:t>
            </a:r>
            <a:endParaRPr lang="en-US" altLang="ja-JP" sz="800" dirty="0" smtClean="0"/>
          </a:p>
          <a:p>
            <a:r>
              <a:rPr lang="ja-JP" altLang="en-US" sz="800" dirty="0" smtClean="0"/>
              <a:t>余裕あり</a:t>
            </a:r>
            <a:endParaRPr kumimoji="1" lang="ja-JP" altLang="en-US" sz="800" dirty="0"/>
          </a:p>
        </p:txBody>
      </p:sp>
      <p:sp>
        <p:nvSpPr>
          <p:cNvPr id="60" name="正方形/長方形 59"/>
          <p:cNvSpPr/>
          <p:nvPr/>
        </p:nvSpPr>
        <p:spPr>
          <a:xfrm>
            <a:off x="6954903" y="6364953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564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08_</a:t>
            </a:r>
            <a:r>
              <a:rPr lang="ja-JP" altLang="en-US" b="1" dirty="0" smtClean="0"/>
              <a:t>ラプラス変換と複素数が導く！ ＋</a:t>
            </a:r>
            <a:r>
              <a:rPr lang="en-US" altLang="ja-JP" b="1" dirty="0" smtClean="0"/>
              <a:t>D</a:t>
            </a:r>
            <a:r>
              <a:rPr lang="ja-JP" altLang="en-US" b="1" dirty="0" smtClean="0"/>
              <a:t>のご利益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852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6204" r="4345" b="1481"/>
          <a:stretch/>
        </p:blipFill>
        <p:spPr>
          <a:xfrm>
            <a:off x="0" y="-1"/>
            <a:ext cx="2541792" cy="70198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600" y="-1"/>
            <a:ext cx="2541792" cy="54197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641600" y="5478120"/>
            <a:ext cx="2641600" cy="263822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28599" y="495399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52076" y="4953999"/>
            <a:ext cx="296124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33838" y="495399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94079" y="662973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421632" y="6637359"/>
            <a:ext cx="324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77398" y="663735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3012440" y="6718359"/>
            <a:ext cx="144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5400000">
            <a:off x="4216620" y="4966479"/>
            <a:ext cx="108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リーフォーム 3"/>
          <p:cNvSpPr/>
          <p:nvPr/>
        </p:nvSpPr>
        <p:spPr>
          <a:xfrm>
            <a:off x="3172460" y="6712560"/>
            <a:ext cx="1722120" cy="396240"/>
          </a:xfrm>
          <a:custGeom>
            <a:avLst/>
            <a:gdLst>
              <a:gd name="connsiteX0" fmla="*/ 1638300 w 1722120"/>
              <a:gd name="connsiteY0" fmla="*/ 0 h 396240"/>
              <a:gd name="connsiteX1" fmla="*/ 1722120 w 1722120"/>
              <a:gd name="connsiteY1" fmla="*/ 0 h 396240"/>
              <a:gd name="connsiteX2" fmla="*/ 1722120 w 1722120"/>
              <a:gd name="connsiteY2" fmla="*/ 396240 h 396240"/>
              <a:gd name="connsiteX3" fmla="*/ 0 w 1722120"/>
              <a:gd name="connsiteY3" fmla="*/ 396240 h 396240"/>
              <a:gd name="connsiteX4" fmla="*/ 0 w 1722120"/>
              <a:gd name="connsiteY4" fmla="*/ 3048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120" h="396240">
                <a:moveTo>
                  <a:pt x="1638300" y="0"/>
                </a:moveTo>
                <a:lnTo>
                  <a:pt x="1722120" y="0"/>
                </a:lnTo>
                <a:lnTo>
                  <a:pt x="1722120" y="396240"/>
                </a:lnTo>
                <a:lnTo>
                  <a:pt x="0" y="396240"/>
                </a:lnTo>
                <a:lnTo>
                  <a:pt x="0" y="3048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152900" y="5036820"/>
            <a:ext cx="108000" cy="0"/>
          </a:xfrm>
          <a:custGeom>
            <a:avLst/>
            <a:gdLst>
              <a:gd name="connsiteX0" fmla="*/ 0 w 68580"/>
              <a:gd name="connsiteY0" fmla="*/ 0 h 0"/>
              <a:gd name="connsiteX1" fmla="*/ 68580 w 685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7" name="直線矢印コネクタ 16"/>
          <p:cNvCxnSpPr>
            <a:stCxn id="12" idx="3"/>
            <a:endCxn id="13" idx="1"/>
          </p:cNvCxnSpPr>
          <p:nvPr/>
        </p:nvCxnSpPr>
        <p:spPr>
          <a:xfrm>
            <a:off x="3745632" y="6718359"/>
            <a:ext cx="23176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/>
          <p:cNvSpPr/>
          <p:nvPr/>
        </p:nvSpPr>
        <p:spPr>
          <a:xfrm>
            <a:off x="3261360" y="5036820"/>
            <a:ext cx="1455420" cy="251460"/>
          </a:xfrm>
          <a:custGeom>
            <a:avLst/>
            <a:gdLst>
              <a:gd name="connsiteX0" fmla="*/ 1394460 w 1455420"/>
              <a:gd name="connsiteY0" fmla="*/ 0 h 251460"/>
              <a:gd name="connsiteX1" fmla="*/ 1455420 w 1455420"/>
              <a:gd name="connsiteY1" fmla="*/ 0 h 251460"/>
              <a:gd name="connsiteX2" fmla="*/ 1455420 w 1455420"/>
              <a:gd name="connsiteY2" fmla="*/ 251460 h 251460"/>
              <a:gd name="connsiteX3" fmla="*/ 0 w 1455420"/>
              <a:gd name="connsiteY3" fmla="*/ 251460 h 251460"/>
              <a:gd name="connsiteX4" fmla="*/ 0 w 1455420"/>
              <a:gd name="connsiteY4" fmla="*/ 0 h 251460"/>
              <a:gd name="connsiteX5" fmla="*/ 160020 w 1455420"/>
              <a:gd name="connsiteY5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420" h="251460">
                <a:moveTo>
                  <a:pt x="1394460" y="0"/>
                </a:moveTo>
                <a:lnTo>
                  <a:pt x="1455420" y="0"/>
                </a:lnTo>
                <a:lnTo>
                  <a:pt x="1455420" y="251460"/>
                </a:lnTo>
                <a:lnTo>
                  <a:pt x="0" y="251460"/>
                </a:lnTo>
                <a:lnTo>
                  <a:pt x="0" y="0"/>
                </a:lnTo>
                <a:lnTo>
                  <a:pt x="160020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817629" y="647778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073280" y="27637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629326" y="3612667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931890" y="4320299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429699" y="608088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53900" y="774907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0" y="7019849"/>
            <a:ext cx="2541792" cy="333452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6019" r="4821" b="1574"/>
          <a:stretch/>
        </p:blipFill>
        <p:spPr>
          <a:xfrm>
            <a:off x="5358680" y="-1"/>
            <a:ext cx="2541792" cy="7125585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577" r="4720" b="1620"/>
          <a:stretch/>
        </p:blipFill>
        <p:spPr>
          <a:xfrm>
            <a:off x="7964721" y="1"/>
            <a:ext cx="2541792" cy="648507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680" y="7132116"/>
            <a:ext cx="2541792" cy="483531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4721" y="6498772"/>
            <a:ext cx="2541792" cy="1135384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6301710" y="153137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920710" y="556997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322790" y="2881097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893780" y="6832600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/>
        </p:nvGrpSpPr>
        <p:grpSpPr>
          <a:xfrm>
            <a:off x="5701860" y="1208639"/>
            <a:ext cx="1834320" cy="452522"/>
            <a:chOff x="5686620" y="1201018"/>
            <a:chExt cx="1882140" cy="479061"/>
          </a:xfrm>
        </p:grpSpPr>
        <p:sp>
          <p:nvSpPr>
            <p:cNvPr id="35" name="正方形/長方形 34"/>
            <p:cNvSpPr/>
            <p:nvPr/>
          </p:nvSpPr>
          <p:spPr>
            <a:xfrm>
              <a:off x="7168259" y="1201018"/>
              <a:ext cx="309062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095812" y="1208638"/>
              <a:ext cx="324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651578" y="1208638"/>
              <a:ext cx="324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矢印コネクタ 37"/>
            <p:cNvCxnSpPr/>
            <p:nvPr/>
          </p:nvCxnSpPr>
          <p:spPr>
            <a:xfrm>
              <a:off x="5686620" y="1289638"/>
              <a:ext cx="144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フリーフォーム 38"/>
            <p:cNvSpPr/>
            <p:nvPr/>
          </p:nvSpPr>
          <p:spPr>
            <a:xfrm>
              <a:off x="5846640" y="1283839"/>
              <a:ext cx="1722120" cy="396240"/>
            </a:xfrm>
            <a:custGeom>
              <a:avLst/>
              <a:gdLst>
                <a:gd name="connsiteX0" fmla="*/ 1638300 w 1722120"/>
                <a:gd name="connsiteY0" fmla="*/ 0 h 396240"/>
                <a:gd name="connsiteX1" fmla="*/ 1722120 w 1722120"/>
                <a:gd name="connsiteY1" fmla="*/ 0 h 396240"/>
                <a:gd name="connsiteX2" fmla="*/ 1722120 w 1722120"/>
                <a:gd name="connsiteY2" fmla="*/ 396240 h 396240"/>
                <a:gd name="connsiteX3" fmla="*/ 0 w 1722120"/>
                <a:gd name="connsiteY3" fmla="*/ 396240 h 396240"/>
                <a:gd name="connsiteX4" fmla="*/ 0 w 1722120"/>
                <a:gd name="connsiteY4" fmla="*/ 3048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2120" h="396240">
                  <a:moveTo>
                    <a:pt x="1638300" y="0"/>
                  </a:moveTo>
                  <a:lnTo>
                    <a:pt x="1722120" y="0"/>
                  </a:lnTo>
                  <a:lnTo>
                    <a:pt x="1722120" y="396240"/>
                  </a:lnTo>
                  <a:lnTo>
                    <a:pt x="0" y="396240"/>
                  </a:lnTo>
                  <a:lnTo>
                    <a:pt x="0" y="30480"/>
                  </a:lnTo>
                </a:path>
              </a:pathLst>
            </a:custGeom>
            <a:noFill/>
            <a:ln>
              <a:solidFill>
                <a:srgbClr val="FF00FF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矢印コネクタ 39"/>
            <p:cNvCxnSpPr>
              <a:stCxn id="36" idx="3"/>
              <a:endCxn id="37" idx="1"/>
            </p:cNvCxnSpPr>
            <p:nvPr/>
          </p:nvCxnSpPr>
          <p:spPr>
            <a:xfrm>
              <a:off x="6419812" y="1289638"/>
              <a:ext cx="23176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475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515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9169" r="4720" b="3240"/>
          <a:stretch/>
        </p:blipFill>
        <p:spPr>
          <a:xfrm>
            <a:off x="2612572" y="139454"/>
            <a:ext cx="2541792" cy="66983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72" y="6448814"/>
            <a:ext cx="2541792" cy="6971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51519"/>
            <a:ext cx="2541792" cy="188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0"/>
            <a:ext cx="2541792" cy="69610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097" r="4720" b="2191"/>
          <a:stretch/>
        </p:blipFill>
        <p:spPr>
          <a:xfrm>
            <a:off x="7857310" y="0"/>
            <a:ext cx="2541792" cy="64780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310" y="6478023"/>
            <a:ext cx="2541792" cy="13976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6961041"/>
            <a:ext cx="2541792" cy="55010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160240" y="2728697"/>
            <a:ext cx="54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30170" y="3263141"/>
            <a:ext cx="7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33240" y="4242311"/>
            <a:ext cx="126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02890" y="4515360"/>
            <a:ext cx="63860" cy="1074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66440" y="4680460"/>
            <a:ext cx="63860" cy="1074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80690" y="4870960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39490" y="4967310"/>
            <a:ext cx="30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9" idx="2"/>
          </p:cNvCxnSpPr>
          <p:nvPr/>
        </p:nvCxnSpPr>
        <p:spPr>
          <a:xfrm flipH="1">
            <a:off x="1416050" y="5057310"/>
            <a:ext cx="76440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9" idx="2"/>
          </p:cNvCxnSpPr>
          <p:nvPr/>
        </p:nvCxnSpPr>
        <p:spPr>
          <a:xfrm>
            <a:off x="1492490" y="5057310"/>
            <a:ext cx="90374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524977" y="516749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39490" y="3373461"/>
            <a:ext cx="965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開ループの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出力信号の</a:t>
            </a:r>
            <a:r>
              <a:rPr lang="ja-JP" altLang="en-US" sz="600" dirty="0" smtClean="0"/>
              <a:t>振幅</a:t>
            </a:r>
            <a:endParaRPr kumimoji="1" lang="ja-JP" altLang="en-US" sz="600" dirty="0"/>
          </a:p>
        </p:txBody>
      </p:sp>
      <p:cxnSp>
        <p:nvCxnSpPr>
          <p:cNvPr id="28" name="直線矢印コネクタ 27"/>
          <p:cNvCxnSpPr>
            <a:stCxn id="27" idx="1"/>
          </p:cNvCxnSpPr>
          <p:nvPr/>
        </p:nvCxnSpPr>
        <p:spPr>
          <a:xfrm flipH="1" flipV="1">
            <a:off x="843690" y="3458100"/>
            <a:ext cx="495800" cy="5386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639750" y="385547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418270" y="34130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91790" y="6692162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423670" y="6690781"/>
            <a:ext cx="7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12170" y="7039161"/>
            <a:ext cx="7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267305" y="4461126"/>
            <a:ext cx="17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閉ループの位相遅れが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開ループの位相遅れと，漸近的に等しくなる</a:t>
            </a:r>
            <a:endParaRPr kumimoji="1" lang="ja-JP" altLang="en-US" sz="600" dirty="0"/>
          </a:p>
        </p:txBody>
      </p:sp>
      <p:sp>
        <p:nvSpPr>
          <p:cNvPr id="37" name="正方形/長方形 36"/>
          <p:cNvSpPr/>
          <p:nvPr/>
        </p:nvSpPr>
        <p:spPr>
          <a:xfrm>
            <a:off x="1346618" y="4487281"/>
            <a:ext cx="72000" cy="1074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46618" y="4597585"/>
            <a:ext cx="72000" cy="10744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63200" y="6690781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4600" y="7031541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981200" y="4739640"/>
            <a:ext cx="753094" cy="1912620"/>
          </a:xfrm>
          <a:custGeom>
            <a:avLst/>
            <a:gdLst>
              <a:gd name="connsiteX0" fmla="*/ 670560 w 753094"/>
              <a:gd name="connsiteY0" fmla="*/ 0 h 1912620"/>
              <a:gd name="connsiteX1" fmla="*/ 693420 w 753094"/>
              <a:gd name="connsiteY1" fmla="*/ 1097280 h 1912620"/>
              <a:gd name="connsiteX2" fmla="*/ 0 w 753094"/>
              <a:gd name="connsiteY2" fmla="*/ 1912620 h 191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094" h="1912620">
                <a:moveTo>
                  <a:pt x="670560" y="0"/>
                </a:moveTo>
                <a:cubicBezTo>
                  <a:pt x="737870" y="389255"/>
                  <a:pt x="805180" y="778510"/>
                  <a:pt x="693420" y="1097280"/>
                </a:cubicBezTo>
                <a:cubicBezTo>
                  <a:pt x="581660" y="1416050"/>
                  <a:pt x="290830" y="1664335"/>
                  <a:pt x="0" y="191262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59241" y="5431651"/>
            <a:ext cx="81076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カットオフ周波数の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時の値はコチラ</a:t>
            </a:r>
            <a:endParaRPr kumimoji="1" lang="ja-JP" altLang="en-US" sz="600" dirty="0"/>
          </a:p>
        </p:txBody>
      </p:sp>
      <p:sp>
        <p:nvSpPr>
          <p:cNvPr id="43" name="正方形/長方形 42"/>
          <p:cNvSpPr/>
          <p:nvPr/>
        </p:nvSpPr>
        <p:spPr>
          <a:xfrm>
            <a:off x="2333452" y="5478289"/>
            <a:ext cx="30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ja-JP" altLang="en-US" sz="7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700" b="0" i="0" smtClean="0">
                              <a:latin typeface="Cambria Math" panose="02040503050406030204" pitchFamily="18" charset="0"/>
                            </a:rPr>
                            <m:t>ta</m:t>
                          </m:r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blipFill rotWithShape="0">
                <a:blip r:embed="rId10"/>
                <a:stretch>
                  <a:fillRect l="-775" t="-3333" r="-775"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正方形/長方形 44"/>
          <p:cNvSpPr/>
          <p:nvPr/>
        </p:nvSpPr>
        <p:spPr>
          <a:xfrm>
            <a:off x="305750" y="714001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52200" y="7145991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13975" y="97495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939325" y="107130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253525" y="163010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299675" y="1630101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371955" y="1726451"/>
            <a:ext cx="19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387575" y="1726451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2682" y="2747747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192947" y="376005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919127" y="831611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22887" y="5227730"/>
            <a:ext cx="53173" cy="1443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789587" y="5233221"/>
            <a:ext cx="53173" cy="1443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947920" y="5538331"/>
            <a:ext cx="53173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199379" y="5622151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312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09_</a:t>
            </a:r>
            <a:r>
              <a:rPr lang="ja-JP" altLang="en-US" b="1" dirty="0"/>
              <a:t>制御設計の基本！ ボード線図を極めよ 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344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69341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166" y="0"/>
            <a:ext cx="2541792" cy="69234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332" y="0"/>
            <a:ext cx="2541792" cy="37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96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39" y="0"/>
            <a:ext cx="2541792" cy="64450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78" y="0"/>
            <a:ext cx="2541792" cy="64595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17" y="0"/>
            <a:ext cx="2541792" cy="37366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17252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8326"/>
            <a:ext cx="2541792" cy="372467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658801" y="25878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35563" y="25878"/>
            <a:ext cx="96257" cy="16462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91361" y="1868326"/>
            <a:ext cx="92019" cy="11287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319960" y="1853086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72935" y="186070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32315" y="18288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47455" y="22098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742992" y="220980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30192" y="220980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81092" y="3992880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86992" y="3992880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34664" y="570738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33724" y="570738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093744" y="570738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84406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93550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5554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4698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55824" y="600156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152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0" y="1"/>
            <a:ext cx="2541792" cy="24585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638" y="0"/>
            <a:ext cx="2541792" cy="70443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276" y="0"/>
            <a:ext cx="2541792" cy="57787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4157"/>
            <a:ext cx="1337094" cy="8428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6" y="3420691"/>
            <a:ext cx="2541792" cy="4190265"/>
          </a:xfrm>
          <a:prstGeom prst="rect">
            <a:avLst/>
          </a:prstGeom>
        </p:spPr>
      </p:pic>
      <p:pic>
        <p:nvPicPr>
          <p:cNvPr id="9218" name="Picture 2" descr="http://monoist.atmarkit.co.jp/fmecha/articles/jido/09/0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52" y="2538181"/>
            <a:ext cx="1889083" cy="84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1835712" y="362712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11800" y="5515822"/>
            <a:ext cx="45719" cy="1420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81401" y="5515822"/>
            <a:ext cx="45719" cy="1420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87918" y="5530111"/>
            <a:ext cx="6457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2940" y="6115898"/>
            <a:ext cx="54000" cy="1658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152014" y="6115898"/>
            <a:ext cx="90000" cy="1658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00271" y="6115898"/>
            <a:ext cx="90000" cy="1658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05418" y="6712475"/>
            <a:ext cx="6457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3348" y="6810798"/>
            <a:ext cx="6457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2874" y="7477548"/>
            <a:ext cx="108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22852" y="7364093"/>
            <a:ext cx="108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00222" y="6734598"/>
            <a:ext cx="5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52014" y="7385022"/>
            <a:ext cx="5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435705" y="79655"/>
            <a:ext cx="126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73162" y="1381405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79512" y="1781455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2842" y="2029105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82142" y="2299687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332117" y="2737837"/>
            <a:ext cx="25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579076" y="4134837"/>
            <a:ext cx="25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038697" y="32453"/>
            <a:ext cx="54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313017" y="66955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174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6095" r="4720" b="1905"/>
          <a:stretch/>
        </p:blipFill>
        <p:spPr>
          <a:xfrm>
            <a:off x="0" y="0"/>
            <a:ext cx="2541792" cy="70354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1" y="0"/>
            <a:ext cx="2541792" cy="64198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35444"/>
            <a:ext cx="2541792" cy="1886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2" y="0"/>
            <a:ext cx="2541793" cy="499632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4750810"/>
            <a:ext cx="2541794" cy="5648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2" y="6419878"/>
            <a:ext cx="2541792" cy="3793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1" y="4996323"/>
            <a:ext cx="2541793" cy="18747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0"/>
            <a:ext cx="2541794" cy="475081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92217" y="1474187"/>
            <a:ext cx="108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39867" y="369287"/>
            <a:ext cx="71483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98667" y="482600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34505" y="589563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15346" y="767363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909519" y="761013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839867" y="3774265"/>
            <a:ext cx="820482" cy="1846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/>
              <a:t>後</a:t>
            </a:r>
            <a:r>
              <a:rPr kumimoji="1" lang="ja-JP" altLang="en-US" sz="600" dirty="0" smtClean="0"/>
              <a:t>半は微分が強い</a:t>
            </a:r>
            <a:endParaRPr kumimoji="1" lang="ja-JP" altLang="en-US" sz="6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978" y="3827950"/>
            <a:ext cx="820482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 smtClean="0">
                <a:solidFill>
                  <a:srgbClr val="00B050"/>
                </a:solidFill>
              </a:rPr>
              <a:t>前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158719" y="3815140"/>
            <a:ext cx="162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71890" y="386531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75118" y="4163852"/>
            <a:ext cx="820482" cy="1846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>
                <a:solidFill>
                  <a:srgbClr val="FF0000"/>
                </a:solidFill>
              </a:rPr>
              <a:t>後</a:t>
            </a:r>
            <a:r>
              <a:rPr kumimoji="1" lang="ja-JP" altLang="en-US" sz="600" dirty="0" smtClean="0">
                <a:solidFill>
                  <a:srgbClr val="FF0000"/>
                </a:solidFill>
              </a:rPr>
              <a:t>半は積分が強い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396626" y="4199542"/>
            <a:ext cx="16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19073" y="867976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39719" y="874326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64036" y="2861876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158719" y="2896307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43517" y="3049127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84717" y="3049126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95400" y="3854407"/>
            <a:ext cx="552450" cy="228643"/>
          </a:xfrm>
          <a:custGeom>
            <a:avLst/>
            <a:gdLst>
              <a:gd name="connsiteX0" fmla="*/ 552450 w 552450"/>
              <a:gd name="connsiteY0" fmla="*/ 19093 h 228643"/>
              <a:gd name="connsiteX1" fmla="*/ 304800 w 552450"/>
              <a:gd name="connsiteY1" fmla="*/ 6393 h 228643"/>
              <a:gd name="connsiteX2" fmla="*/ 63500 w 552450"/>
              <a:gd name="connsiteY2" fmla="*/ 107993 h 228643"/>
              <a:gd name="connsiteX3" fmla="*/ 0 w 552450"/>
              <a:gd name="connsiteY3" fmla="*/ 228643 h 22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" h="228643">
                <a:moveTo>
                  <a:pt x="552450" y="19093"/>
                </a:moveTo>
                <a:cubicBezTo>
                  <a:pt x="469371" y="5334"/>
                  <a:pt x="386292" y="-8424"/>
                  <a:pt x="304800" y="6393"/>
                </a:cubicBezTo>
                <a:cubicBezTo>
                  <a:pt x="223308" y="21210"/>
                  <a:pt x="114300" y="70951"/>
                  <a:pt x="63500" y="107993"/>
                </a:cubicBezTo>
                <a:cubicBezTo>
                  <a:pt x="12700" y="145035"/>
                  <a:pt x="6350" y="186839"/>
                  <a:pt x="0" y="22864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315346" y="4222749"/>
            <a:ext cx="761104" cy="65221"/>
          </a:xfrm>
          <a:custGeom>
            <a:avLst/>
            <a:gdLst>
              <a:gd name="connsiteX0" fmla="*/ 730250 w 730250"/>
              <a:gd name="connsiteY0" fmla="*/ 0 h 63500"/>
              <a:gd name="connsiteX1" fmla="*/ 361950 w 730250"/>
              <a:gd name="connsiteY1" fmla="*/ 12700 h 63500"/>
              <a:gd name="connsiteX2" fmla="*/ 120650 w 730250"/>
              <a:gd name="connsiteY2" fmla="*/ 50800 h 63500"/>
              <a:gd name="connsiteX3" fmla="*/ 0 w 730250"/>
              <a:gd name="connsiteY3" fmla="*/ 635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0" h="63500">
                <a:moveTo>
                  <a:pt x="730250" y="0"/>
                </a:moveTo>
                <a:cubicBezTo>
                  <a:pt x="596900" y="2116"/>
                  <a:pt x="463550" y="4233"/>
                  <a:pt x="361950" y="12700"/>
                </a:cubicBezTo>
                <a:cubicBezTo>
                  <a:pt x="260350" y="21167"/>
                  <a:pt x="180975" y="42333"/>
                  <a:pt x="120650" y="50800"/>
                </a:cubicBezTo>
                <a:cubicBezTo>
                  <a:pt x="60325" y="59267"/>
                  <a:pt x="30162" y="61383"/>
                  <a:pt x="0" y="635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97422" y="4000011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06455" y="4275309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63842" y="4281659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65993" y="4775017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617576" y="445628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43356" y="44025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617735" y="2740799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616652" y="284210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29173" y="2131865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flipH="1">
            <a:off x="6353080" y="2645404"/>
            <a:ext cx="36000" cy="36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線吹き出し 1 (枠付き) 39"/>
          <p:cNvSpPr/>
          <p:nvPr/>
        </p:nvSpPr>
        <p:spPr>
          <a:xfrm>
            <a:off x="7291909" y="1833659"/>
            <a:ext cx="1052423" cy="455394"/>
          </a:xfrm>
          <a:prstGeom prst="borderCallout1">
            <a:avLst>
              <a:gd name="adj1" fmla="val 57791"/>
              <a:gd name="adj2" fmla="val -1532"/>
              <a:gd name="adj3" fmla="val 182588"/>
              <a:gd name="adj4" fmla="val -850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/>
              <a:t>1/s</a:t>
            </a:r>
            <a:r>
              <a:rPr kumimoji="1" lang="ja-JP" altLang="en-US" sz="800" dirty="0" smtClean="0"/>
              <a:t>をかけると，</a:t>
            </a:r>
            <a:endParaRPr kumimoji="1" lang="en-US" altLang="ja-JP" sz="800" dirty="0" smtClean="0"/>
          </a:p>
          <a:p>
            <a:pPr algn="ctr"/>
            <a:r>
              <a:rPr lang="ja-JP" altLang="en-US" sz="800" dirty="0"/>
              <a:t>ここ</a:t>
            </a:r>
            <a:r>
              <a:rPr lang="ja-JP" altLang="en-US" sz="800" dirty="0" smtClean="0"/>
              <a:t>を中心に反時計周りに</a:t>
            </a:r>
            <a:r>
              <a:rPr lang="en-US" altLang="ja-JP" sz="800" dirty="0" smtClean="0"/>
              <a:t>45°</a:t>
            </a:r>
            <a:r>
              <a:rPr lang="ja-JP" altLang="en-US" sz="800" dirty="0" smtClean="0"/>
              <a:t>回転する</a:t>
            </a:r>
            <a:endParaRPr kumimoji="1" lang="ja-JP" altLang="en-US" sz="800" dirty="0"/>
          </a:p>
        </p:txBody>
      </p:sp>
      <p:sp>
        <p:nvSpPr>
          <p:cNvPr id="41" name="フリーフォーム 40"/>
          <p:cNvSpPr/>
          <p:nvPr/>
        </p:nvSpPr>
        <p:spPr>
          <a:xfrm>
            <a:off x="5960106" y="2631057"/>
            <a:ext cx="52505" cy="181154"/>
          </a:xfrm>
          <a:custGeom>
            <a:avLst/>
            <a:gdLst>
              <a:gd name="connsiteX0" fmla="*/ 26626 w 52505"/>
              <a:gd name="connsiteY0" fmla="*/ 181154 h 181154"/>
              <a:gd name="connsiteX1" fmla="*/ 747 w 52505"/>
              <a:gd name="connsiteY1" fmla="*/ 120769 h 181154"/>
              <a:gd name="connsiteX2" fmla="*/ 52505 w 52505"/>
              <a:gd name="connsiteY2" fmla="*/ 0 h 18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05" h="181154">
                <a:moveTo>
                  <a:pt x="26626" y="181154"/>
                </a:moveTo>
                <a:cubicBezTo>
                  <a:pt x="11530" y="166057"/>
                  <a:pt x="-3566" y="150961"/>
                  <a:pt x="747" y="120769"/>
                </a:cubicBezTo>
                <a:cubicBezTo>
                  <a:pt x="5060" y="90577"/>
                  <a:pt x="28782" y="45288"/>
                  <a:pt x="52505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78176" y="24617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黒点線から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黒実線へ</a:t>
            </a:r>
            <a:endParaRPr kumimoji="1" lang="ja-JP" altLang="en-US" sz="1000" dirty="0"/>
          </a:p>
        </p:txBody>
      </p:sp>
      <p:cxnSp>
        <p:nvCxnSpPr>
          <p:cNvPr id="44" name="直線コネクタ 43"/>
          <p:cNvCxnSpPr>
            <a:endCxn id="41" idx="1"/>
          </p:cNvCxnSpPr>
          <p:nvPr/>
        </p:nvCxnSpPr>
        <p:spPr>
          <a:xfrm>
            <a:off x="5488302" y="2681404"/>
            <a:ext cx="472551" cy="704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5008206" y="249823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09144" y="266721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5104023" y="3295291"/>
            <a:ext cx="589411" cy="2639683"/>
          </a:xfrm>
          <a:custGeom>
            <a:avLst/>
            <a:gdLst>
              <a:gd name="connsiteX0" fmla="*/ 408256 w 589411"/>
              <a:gd name="connsiteY0" fmla="*/ 0 h 2639683"/>
              <a:gd name="connsiteX1" fmla="*/ 2815 w 589411"/>
              <a:gd name="connsiteY1" fmla="*/ 1155939 h 2639683"/>
              <a:gd name="connsiteX2" fmla="*/ 589411 w 589411"/>
              <a:gd name="connsiteY2" fmla="*/ 2639683 h 2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1" h="2639683">
                <a:moveTo>
                  <a:pt x="408256" y="0"/>
                </a:moveTo>
                <a:cubicBezTo>
                  <a:pt x="190439" y="357996"/>
                  <a:pt x="-27377" y="715992"/>
                  <a:pt x="2815" y="1155939"/>
                </a:cubicBezTo>
                <a:cubicBezTo>
                  <a:pt x="33007" y="1595886"/>
                  <a:pt x="311209" y="2117784"/>
                  <a:pt x="589411" y="263968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778176" y="5323642"/>
            <a:ext cx="71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大体</a:t>
            </a:r>
            <a:endParaRPr kumimoji="1" lang="en-US" altLang="ja-JP" dirty="0" smtClean="0"/>
          </a:p>
          <a:p>
            <a:r>
              <a:rPr lang="ja-JP" altLang="en-US" dirty="0"/>
              <a:t>一致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32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87959" cy="45262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6350" r="5938" b="12522"/>
          <a:stretch/>
        </p:blipFill>
        <p:spPr>
          <a:xfrm>
            <a:off x="5197920" y="0"/>
            <a:ext cx="2450774" cy="51794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6328" r="6870" b="13077"/>
          <a:stretch/>
        </p:blipFill>
        <p:spPr>
          <a:xfrm>
            <a:off x="7799908" y="0"/>
            <a:ext cx="2644839" cy="5643154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1990725" y="3589226"/>
            <a:ext cx="2207419" cy="1768248"/>
            <a:chOff x="2262188" y="3772582"/>
            <a:chExt cx="2207419" cy="176824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62188" y="3777344"/>
              <a:ext cx="2207419" cy="1763486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356941" y="3772582"/>
              <a:ext cx="209006" cy="235131"/>
            </a:xfrm>
            <a:prstGeom prst="rect">
              <a:avLst/>
            </a:prstGeom>
          </p:spPr>
        </p:pic>
      </p:grp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560" y="0"/>
            <a:ext cx="2471146" cy="37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2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10_</a:t>
            </a:r>
            <a:r>
              <a:rPr lang="ja-JP" altLang="en-US" b="1" dirty="0"/>
              <a:t>これで完全マスター！ </a:t>
            </a:r>
            <a:r>
              <a:rPr lang="en-US" altLang="ja-JP" b="1" dirty="0"/>
              <a:t>PID</a:t>
            </a:r>
            <a:r>
              <a:rPr lang="ja-JP" altLang="en-US" b="1" dirty="0"/>
              <a:t>制御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778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6057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0" y="0"/>
            <a:ext cx="2541795" cy="69105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0" y="0"/>
            <a:ext cx="2541795" cy="5396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4321502" y="55853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56452" y="55853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57502" y="57313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263604" y="58964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23904" y="62266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54956" y="64171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23904" y="65640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25404" y="66360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84704" y="60645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273482" y="619856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45482" y="57737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352536" y="56213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29502" y="6106331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66552" y="6106331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11872" y="536076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78614" y="531909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99594" y="531909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559177" y="468663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flipH="1">
            <a:off x="6106886" y="1731004"/>
            <a:ext cx="36000" cy="36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796159" y="15854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黒線から</a:t>
            </a:r>
            <a:endParaRPr kumimoji="1" lang="en-US" altLang="ja-JP" sz="1000" dirty="0" smtClean="0"/>
          </a:p>
          <a:p>
            <a:r>
              <a:rPr lang="ja-JP" altLang="en-US" sz="1000" dirty="0"/>
              <a:t>赤</a:t>
            </a:r>
            <a:r>
              <a:rPr kumimoji="1" lang="ja-JP" altLang="en-US" sz="1000" dirty="0" smtClean="0"/>
              <a:t>線へ回転</a:t>
            </a:r>
            <a:endParaRPr kumimoji="1" lang="ja-JP" altLang="en-US" sz="1000" dirty="0"/>
          </a:p>
        </p:txBody>
      </p:sp>
      <p:cxnSp>
        <p:nvCxnSpPr>
          <p:cNvPr id="30" name="直線コネクタ 29"/>
          <p:cNvCxnSpPr/>
          <p:nvPr/>
        </p:nvCxnSpPr>
        <p:spPr>
          <a:xfrm flipV="1">
            <a:off x="5451302" y="1654804"/>
            <a:ext cx="224456" cy="982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881409" y="162193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82347" y="179091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34437" y="289593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622181" y="179801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606941" y="227807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124359" y="310544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857659" y="330924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848818" y="351879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424584" y="390147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45040" y="404332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402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4488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512" y="23122"/>
            <a:ext cx="2541795" cy="56342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555" y="0"/>
            <a:ext cx="2541795" cy="32139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9067" y="0"/>
            <a:ext cx="2541795" cy="239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5598" y="2397090"/>
            <a:ext cx="2541795" cy="558042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61958"/>
            <a:ext cx="2541795" cy="1238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4043" y="5643678"/>
            <a:ext cx="2541795" cy="240957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4209" y="3213988"/>
            <a:ext cx="2541795" cy="29108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2" y="6124828"/>
            <a:ext cx="2541795" cy="137595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278516" y="1881986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74656" y="177950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20476" y="242757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25616" y="263331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86812" y="2730147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97352" y="2730147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62912" y="2832627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97972" y="292955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86259" y="292955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00276" y="313436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35996" y="312674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94756" y="357196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07716" y="357196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564908" y="366682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09168" y="366682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672743" y="898463"/>
            <a:ext cx="935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PD</a:t>
            </a:r>
            <a:r>
              <a:rPr kumimoji="1" lang="ja-JP" altLang="en-US" sz="1050" dirty="0" smtClean="0"/>
              <a:t>型☓</a:t>
            </a:r>
            <a:r>
              <a:rPr kumimoji="1" lang="en-US" altLang="ja-JP" sz="1050" dirty="0" smtClean="0"/>
              <a:t>1/S</a:t>
            </a:r>
          </a:p>
          <a:p>
            <a:r>
              <a:rPr kumimoji="1" lang="ja-JP" altLang="en-US" sz="1050" dirty="0" smtClean="0"/>
              <a:t>右回転</a:t>
            </a:r>
            <a:endParaRPr kumimoji="1" lang="en-US" altLang="ja-JP" sz="1050" dirty="0" smtClean="0"/>
          </a:p>
          <a:p>
            <a:r>
              <a:rPr kumimoji="1" lang="en-US" altLang="ja-JP" sz="1050" dirty="0" smtClean="0"/>
              <a:t>90°</a:t>
            </a:r>
            <a:r>
              <a:rPr kumimoji="1" lang="ja-JP" altLang="en-US" sz="1050" dirty="0" smtClean="0"/>
              <a:t>下げ</a:t>
            </a:r>
            <a:endParaRPr kumimoji="1" lang="ja-JP" altLang="en-US" sz="1050" dirty="0"/>
          </a:p>
        </p:txBody>
      </p:sp>
      <p:sp>
        <p:nvSpPr>
          <p:cNvPr id="32" name="正方形/長方形 31"/>
          <p:cNvSpPr/>
          <p:nvPr/>
        </p:nvSpPr>
        <p:spPr>
          <a:xfrm>
            <a:off x="4754573" y="958091"/>
            <a:ext cx="147778" cy="1374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745947" y="1111295"/>
            <a:ext cx="147778" cy="1374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745947" y="1279680"/>
            <a:ext cx="147778" cy="1374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3554083" y="5472062"/>
            <a:ext cx="690113" cy="38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4278702" y="5426515"/>
            <a:ext cx="215660" cy="45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4494362" y="5512862"/>
            <a:ext cx="71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合体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9760999" y="1198545"/>
            <a:ext cx="5498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500" dirty="0">
              <a:solidFill>
                <a:srgbClr val="FF00FF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9760999" y="1283183"/>
            <a:ext cx="5498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一次遅れ</a:t>
            </a:r>
            <a:r>
              <a:rPr lang="ja-JP" altLang="en-US" sz="500" dirty="0"/>
              <a:t>②</a:t>
            </a:r>
            <a:endParaRPr kumimoji="1" lang="ja-JP" altLang="en-US" sz="5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760999" y="1390905"/>
            <a:ext cx="595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500" dirty="0"/>
              <a:t>＝</a:t>
            </a:r>
            <a:r>
              <a:rPr lang="ja-JP" altLang="en-US" sz="5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500" dirty="0" smtClean="0"/>
              <a:t>＋</a:t>
            </a:r>
            <a:r>
              <a:rPr lang="ja-JP" altLang="en-US" sz="500" dirty="0" smtClean="0"/>
              <a:t>②</a:t>
            </a:r>
            <a:endParaRPr kumimoji="1" lang="ja-JP" altLang="en-US" sz="500" dirty="0"/>
          </a:p>
        </p:txBody>
      </p:sp>
      <p:sp>
        <p:nvSpPr>
          <p:cNvPr id="43" name="フリーフォーム 42"/>
          <p:cNvSpPr/>
          <p:nvPr/>
        </p:nvSpPr>
        <p:spPr>
          <a:xfrm rot="20600096">
            <a:off x="9690173" y="1505250"/>
            <a:ext cx="128588" cy="52388"/>
          </a:xfrm>
          <a:custGeom>
            <a:avLst/>
            <a:gdLst>
              <a:gd name="connsiteX0" fmla="*/ 128588 w 128588"/>
              <a:gd name="connsiteY0" fmla="*/ 0 h 52388"/>
              <a:gd name="connsiteX1" fmla="*/ 80963 w 128588"/>
              <a:gd name="connsiteY1" fmla="*/ 42863 h 52388"/>
              <a:gd name="connsiteX2" fmla="*/ 0 w 128588"/>
              <a:gd name="connsiteY2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52388">
                <a:moveTo>
                  <a:pt x="128588" y="0"/>
                </a:moveTo>
                <a:cubicBezTo>
                  <a:pt x="115491" y="17066"/>
                  <a:pt x="102394" y="34132"/>
                  <a:pt x="80963" y="42863"/>
                </a:cubicBezTo>
                <a:cubicBezTo>
                  <a:pt x="59532" y="51594"/>
                  <a:pt x="29766" y="51991"/>
                  <a:pt x="0" y="52388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718608" y="1483970"/>
            <a:ext cx="74031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500" dirty="0" smtClean="0"/>
              <a:t>＝</a:t>
            </a:r>
            <a:r>
              <a:rPr kumimoji="1" lang="ja-JP" altLang="en-US" sz="5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500" dirty="0" smtClean="0"/>
              <a:t>を</a:t>
            </a:r>
            <a:r>
              <a:rPr lang="en-US" altLang="ja-JP" sz="500" dirty="0" smtClean="0"/>
              <a:t>45</a:t>
            </a:r>
            <a:r>
              <a:rPr kumimoji="1" lang="en-US" altLang="ja-JP" sz="500" dirty="0" smtClean="0"/>
              <a:t>°</a:t>
            </a:r>
            <a:r>
              <a:rPr kumimoji="1" lang="ja-JP" altLang="en-US" sz="500" dirty="0" smtClean="0"/>
              <a:t>回転</a:t>
            </a:r>
            <a:endParaRPr kumimoji="1" lang="ja-JP" altLang="en-US" sz="5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9235010" y="1554509"/>
            <a:ext cx="10328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⑤</a:t>
            </a:r>
            <a:r>
              <a:rPr kumimoji="1" lang="en-US" altLang="ja-JP" sz="500" dirty="0" smtClean="0"/>
              <a:t>=</a:t>
            </a:r>
            <a:r>
              <a:rPr kumimoji="1" lang="ja-JP" altLang="en-US" sz="500" dirty="0" smtClean="0">
                <a:solidFill>
                  <a:srgbClr val="0000FF"/>
                </a:solidFill>
              </a:rPr>
              <a:t>④</a:t>
            </a:r>
            <a:r>
              <a:rPr lang="ja-JP" altLang="en-US" sz="500" dirty="0" smtClean="0">
                <a:solidFill>
                  <a:srgbClr val="0000FF"/>
                </a:solidFill>
              </a:rPr>
              <a:t>を比例ゲイン分下げる</a:t>
            </a:r>
            <a:endParaRPr kumimoji="1" lang="ja-JP" altLang="en-US" sz="5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9718608" y="1994851"/>
            <a:ext cx="9022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⑤</a:t>
            </a:r>
            <a:r>
              <a:rPr kumimoji="1" lang="ja-JP" altLang="en-US" sz="500" dirty="0" smtClean="0"/>
              <a:t>＝</a:t>
            </a:r>
            <a:r>
              <a:rPr kumimoji="1" lang="ja-JP" altLang="en-US" sz="5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500" dirty="0" smtClean="0"/>
              <a:t>＝</a:t>
            </a:r>
            <a:r>
              <a:rPr kumimoji="1" lang="ja-JP" altLang="en-US" sz="5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500" dirty="0" smtClean="0"/>
              <a:t>を</a:t>
            </a:r>
            <a:r>
              <a:rPr kumimoji="1" lang="en-US" altLang="ja-JP" sz="500" dirty="0" smtClean="0"/>
              <a:t>90°</a:t>
            </a:r>
            <a:r>
              <a:rPr kumimoji="1" lang="ja-JP" altLang="en-US" sz="500" dirty="0" smtClean="0"/>
              <a:t>下げる</a:t>
            </a:r>
            <a:endParaRPr kumimoji="1" lang="ja-JP" altLang="en-US" sz="5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9727782" y="1663356"/>
            <a:ext cx="5498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500" dirty="0">
              <a:solidFill>
                <a:srgbClr val="FF00FF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9727782" y="1747994"/>
            <a:ext cx="5498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一次遅れ</a:t>
            </a:r>
            <a:r>
              <a:rPr lang="ja-JP" altLang="en-US" sz="500" dirty="0"/>
              <a:t>②</a:t>
            </a:r>
            <a:endParaRPr kumimoji="1" lang="ja-JP" altLang="en-US" sz="5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714769" y="1871849"/>
            <a:ext cx="595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500" dirty="0"/>
              <a:t>＝</a:t>
            </a:r>
            <a:r>
              <a:rPr lang="ja-JP" altLang="en-US" sz="5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500" dirty="0" smtClean="0"/>
              <a:t>＋</a:t>
            </a:r>
            <a:r>
              <a:rPr lang="ja-JP" altLang="en-US" sz="500" dirty="0" smtClean="0"/>
              <a:t>②</a:t>
            </a:r>
            <a:endParaRPr kumimoji="1" lang="ja-JP" altLang="en-US" sz="500" dirty="0"/>
          </a:p>
        </p:txBody>
      </p:sp>
      <p:sp>
        <p:nvSpPr>
          <p:cNvPr id="35" name="正方形/長方形 34"/>
          <p:cNvSpPr/>
          <p:nvPr/>
        </p:nvSpPr>
        <p:spPr>
          <a:xfrm>
            <a:off x="10051250" y="1437881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0156490" y="1528215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868559" y="160036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290964" y="204019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002713" y="1922851"/>
            <a:ext cx="48537" cy="578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827139" y="5856547"/>
            <a:ext cx="79200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379390" y="6090290"/>
            <a:ext cx="390648" cy="19281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859509" y="942592"/>
            <a:ext cx="2700330" cy="1454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859508" y="2969933"/>
            <a:ext cx="2700331" cy="174494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3606671" y="4305300"/>
            <a:ext cx="4241929" cy="2408719"/>
          </a:xfrm>
          <a:custGeom>
            <a:avLst/>
            <a:gdLst>
              <a:gd name="connsiteX0" fmla="*/ 22354 w 4241929"/>
              <a:gd name="connsiteY0" fmla="*/ 1971675 h 2408719"/>
              <a:gd name="connsiteX1" fmla="*/ 50929 w 4241929"/>
              <a:gd name="connsiteY1" fmla="*/ 2095500 h 2408719"/>
              <a:gd name="connsiteX2" fmla="*/ 470029 w 4241929"/>
              <a:gd name="connsiteY2" fmla="*/ 2390775 h 2408719"/>
              <a:gd name="connsiteX3" fmla="*/ 1479679 w 4241929"/>
              <a:gd name="connsiteY3" fmla="*/ 2362200 h 2408719"/>
              <a:gd name="connsiteX4" fmla="*/ 2679829 w 4241929"/>
              <a:gd name="connsiteY4" fmla="*/ 2247900 h 2408719"/>
              <a:gd name="connsiteX5" fmla="*/ 3565654 w 4241929"/>
              <a:gd name="connsiteY5" fmla="*/ 2247900 h 2408719"/>
              <a:gd name="connsiteX6" fmla="*/ 4089529 w 4241929"/>
              <a:gd name="connsiteY6" fmla="*/ 1628775 h 2408719"/>
              <a:gd name="connsiteX7" fmla="*/ 4194304 w 4241929"/>
              <a:gd name="connsiteY7" fmla="*/ 942975 h 2408719"/>
              <a:gd name="connsiteX8" fmla="*/ 4060954 w 4241929"/>
              <a:gd name="connsiteY8" fmla="*/ 276225 h 2408719"/>
              <a:gd name="connsiteX9" fmla="*/ 4241929 w 4241929"/>
              <a:gd name="connsiteY9" fmla="*/ 0 h 240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1929" h="2408719">
                <a:moveTo>
                  <a:pt x="22354" y="1971675"/>
                </a:moveTo>
                <a:cubicBezTo>
                  <a:pt x="-665" y="1998662"/>
                  <a:pt x="-23684" y="2025650"/>
                  <a:pt x="50929" y="2095500"/>
                </a:cubicBezTo>
                <a:cubicBezTo>
                  <a:pt x="125542" y="2165350"/>
                  <a:pt x="231904" y="2346325"/>
                  <a:pt x="470029" y="2390775"/>
                </a:cubicBezTo>
                <a:cubicBezTo>
                  <a:pt x="708154" y="2435225"/>
                  <a:pt x="1111379" y="2386012"/>
                  <a:pt x="1479679" y="2362200"/>
                </a:cubicBezTo>
                <a:cubicBezTo>
                  <a:pt x="1847979" y="2338388"/>
                  <a:pt x="2332166" y="2266950"/>
                  <a:pt x="2679829" y="2247900"/>
                </a:cubicBezTo>
                <a:cubicBezTo>
                  <a:pt x="3027492" y="2228850"/>
                  <a:pt x="3330704" y="2351088"/>
                  <a:pt x="3565654" y="2247900"/>
                </a:cubicBezTo>
                <a:cubicBezTo>
                  <a:pt x="3800604" y="2144712"/>
                  <a:pt x="3984754" y="1846263"/>
                  <a:pt x="4089529" y="1628775"/>
                </a:cubicBezTo>
                <a:cubicBezTo>
                  <a:pt x="4194304" y="1411287"/>
                  <a:pt x="4199067" y="1168400"/>
                  <a:pt x="4194304" y="942975"/>
                </a:cubicBezTo>
                <a:cubicBezTo>
                  <a:pt x="4189541" y="717550"/>
                  <a:pt x="4053017" y="433387"/>
                  <a:pt x="4060954" y="276225"/>
                </a:cubicBezTo>
                <a:cubicBezTo>
                  <a:pt x="4068891" y="119063"/>
                  <a:pt x="4155410" y="59531"/>
                  <a:pt x="4241929" y="0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4610100" y="1723525"/>
            <a:ext cx="3257550" cy="4410575"/>
          </a:xfrm>
          <a:custGeom>
            <a:avLst/>
            <a:gdLst>
              <a:gd name="connsiteX0" fmla="*/ 0 w 3257550"/>
              <a:gd name="connsiteY0" fmla="*/ 4410575 h 4410575"/>
              <a:gd name="connsiteX1" fmla="*/ 619125 w 3257550"/>
              <a:gd name="connsiteY1" fmla="*/ 3991475 h 4410575"/>
              <a:gd name="connsiteX2" fmla="*/ 800100 w 3257550"/>
              <a:gd name="connsiteY2" fmla="*/ 2934200 h 4410575"/>
              <a:gd name="connsiteX3" fmla="*/ 895350 w 3257550"/>
              <a:gd name="connsiteY3" fmla="*/ 2067425 h 4410575"/>
              <a:gd name="connsiteX4" fmla="*/ 981075 w 3257550"/>
              <a:gd name="connsiteY4" fmla="*/ 638675 h 4410575"/>
              <a:gd name="connsiteX5" fmla="*/ 1447800 w 3257550"/>
              <a:gd name="connsiteY5" fmla="*/ 38600 h 4410575"/>
              <a:gd name="connsiteX6" fmla="*/ 2705100 w 3257550"/>
              <a:gd name="connsiteY6" fmla="*/ 57650 h 4410575"/>
              <a:gd name="connsiteX7" fmla="*/ 3257550 w 3257550"/>
              <a:gd name="connsiteY7" fmla="*/ 38600 h 441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7550" h="4410575">
                <a:moveTo>
                  <a:pt x="0" y="4410575"/>
                </a:moveTo>
                <a:cubicBezTo>
                  <a:pt x="242887" y="4324056"/>
                  <a:pt x="485775" y="4237537"/>
                  <a:pt x="619125" y="3991475"/>
                </a:cubicBezTo>
                <a:cubicBezTo>
                  <a:pt x="752475" y="3745413"/>
                  <a:pt x="754062" y="3254875"/>
                  <a:pt x="800100" y="2934200"/>
                </a:cubicBezTo>
                <a:cubicBezTo>
                  <a:pt x="846138" y="2613525"/>
                  <a:pt x="865187" y="2450013"/>
                  <a:pt x="895350" y="2067425"/>
                </a:cubicBezTo>
                <a:cubicBezTo>
                  <a:pt x="925513" y="1684837"/>
                  <a:pt x="889000" y="976812"/>
                  <a:pt x="981075" y="638675"/>
                </a:cubicBezTo>
                <a:cubicBezTo>
                  <a:pt x="1073150" y="300538"/>
                  <a:pt x="1160463" y="135437"/>
                  <a:pt x="1447800" y="38600"/>
                </a:cubicBezTo>
                <a:cubicBezTo>
                  <a:pt x="1735137" y="-58237"/>
                  <a:pt x="2403475" y="57650"/>
                  <a:pt x="2705100" y="57650"/>
                </a:cubicBezTo>
                <a:cubicBezTo>
                  <a:pt x="3006725" y="57650"/>
                  <a:pt x="3132137" y="48125"/>
                  <a:pt x="3257550" y="386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137309" y="259744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210937" y="304833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00859" y="324260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334159" y="344640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325318" y="364833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901084" y="403101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329160" y="417286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044761" y="5761687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724721" y="712707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8565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8983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22860"/>
            <a:ext cx="2522204" cy="49159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0"/>
            <a:ext cx="2522204" cy="38582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3858227"/>
            <a:ext cx="2522204" cy="4417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2500777"/>
            <a:ext cx="2522204" cy="55889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8089751"/>
            <a:ext cx="2522204" cy="79535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3717"/>
            <a:ext cx="2522204" cy="18815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4976949"/>
            <a:ext cx="2522204" cy="263543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0"/>
            <a:ext cx="2522204" cy="2487715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862052" y="202149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59402" y="2999391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21252" y="2882941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84752" y="5952141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51402" y="6644291"/>
            <a:ext cx="23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29352" y="7482483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34152" y="7698283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約分させる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3154680" y="297180"/>
            <a:ext cx="1501140" cy="541020"/>
          </a:xfrm>
          <a:custGeom>
            <a:avLst/>
            <a:gdLst>
              <a:gd name="connsiteX0" fmla="*/ 7620 w 1501140"/>
              <a:gd name="connsiteY0" fmla="*/ 0 h 541020"/>
              <a:gd name="connsiteX1" fmla="*/ 1501140 w 1501140"/>
              <a:gd name="connsiteY1" fmla="*/ 0 h 541020"/>
              <a:gd name="connsiteX2" fmla="*/ 1501140 w 1501140"/>
              <a:gd name="connsiteY2" fmla="*/ 457200 h 541020"/>
              <a:gd name="connsiteX3" fmla="*/ 876300 w 1501140"/>
              <a:gd name="connsiteY3" fmla="*/ 457200 h 541020"/>
              <a:gd name="connsiteX4" fmla="*/ 876300 w 1501140"/>
              <a:gd name="connsiteY4" fmla="*/ 541020 h 541020"/>
              <a:gd name="connsiteX5" fmla="*/ 0 w 1501140"/>
              <a:gd name="connsiteY5" fmla="*/ 541020 h 541020"/>
              <a:gd name="connsiteX6" fmla="*/ 7620 w 1501140"/>
              <a:gd name="connsiteY6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1140" h="541020">
                <a:moveTo>
                  <a:pt x="7620" y="0"/>
                </a:moveTo>
                <a:lnTo>
                  <a:pt x="1501140" y="0"/>
                </a:lnTo>
                <a:lnTo>
                  <a:pt x="1501140" y="457200"/>
                </a:lnTo>
                <a:lnTo>
                  <a:pt x="876300" y="457200"/>
                </a:lnTo>
                <a:lnTo>
                  <a:pt x="876300" y="541020"/>
                </a:lnTo>
                <a:lnTo>
                  <a:pt x="0" y="541020"/>
                </a:lnTo>
                <a:lnTo>
                  <a:pt x="762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 flipH="1">
            <a:off x="4651317" y="670560"/>
            <a:ext cx="443309" cy="176784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154680" y="762000"/>
            <a:ext cx="1531620" cy="868680"/>
          </a:xfrm>
          <a:custGeom>
            <a:avLst/>
            <a:gdLst>
              <a:gd name="connsiteX0" fmla="*/ 0 w 1531620"/>
              <a:gd name="connsiteY0" fmla="*/ 99060 h 868680"/>
              <a:gd name="connsiteX1" fmla="*/ 0 w 1531620"/>
              <a:gd name="connsiteY1" fmla="*/ 868680 h 868680"/>
              <a:gd name="connsiteX2" fmla="*/ 1036320 w 1531620"/>
              <a:gd name="connsiteY2" fmla="*/ 868680 h 868680"/>
              <a:gd name="connsiteX3" fmla="*/ 1036320 w 1531620"/>
              <a:gd name="connsiteY3" fmla="*/ 746760 h 868680"/>
              <a:gd name="connsiteX4" fmla="*/ 1531620 w 1531620"/>
              <a:gd name="connsiteY4" fmla="*/ 746760 h 868680"/>
              <a:gd name="connsiteX5" fmla="*/ 1531620 w 1531620"/>
              <a:gd name="connsiteY5" fmla="*/ 0 h 868680"/>
              <a:gd name="connsiteX6" fmla="*/ 876300 w 1531620"/>
              <a:gd name="connsiteY6" fmla="*/ 0 h 868680"/>
              <a:gd name="connsiteX7" fmla="*/ 876300 w 1531620"/>
              <a:gd name="connsiteY7" fmla="*/ 76200 h 868680"/>
              <a:gd name="connsiteX8" fmla="*/ 0 w 1531620"/>
              <a:gd name="connsiteY8" fmla="*/ 9906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1620" h="868680">
                <a:moveTo>
                  <a:pt x="0" y="99060"/>
                </a:moveTo>
                <a:lnTo>
                  <a:pt x="0" y="868680"/>
                </a:lnTo>
                <a:lnTo>
                  <a:pt x="1036320" y="868680"/>
                </a:lnTo>
                <a:lnTo>
                  <a:pt x="1036320" y="746760"/>
                </a:lnTo>
                <a:lnTo>
                  <a:pt x="1531620" y="746760"/>
                </a:lnTo>
                <a:lnTo>
                  <a:pt x="1531620" y="0"/>
                </a:lnTo>
                <a:lnTo>
                  <a:pt x="876300" y="0"/>
                </a:lnTo>
                <a:lnTo>
                  <a:pt x="876300" y="76200"/>
                </a:lnTo>
                <a:lnTo>
                  <a:pt x="0" y="9906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706869" y="1196340"/>
            <a:ext cx="443309" cy="124206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727960" y="2438400"/>
            <a:ext cx="1173480" cy="11125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24247" y="2438400"/>
            <a:ext cx="983033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吹き出し 26"/>
          <p:cNvSpPr/>
          <p:nvPr/>
        </p:nvSpPr>
        <p:spPr>
          <a:xfrm>
            <a:off x="3980538" y="3589047"/>
            <a:ext cx="1063867" cy="350520"/>
          </a:xfrm>
          <a:prstGeom prst="wedgeRectCallout">
            <a:avLst>
              <a:gd name="adj1" fmla="val -85406"/>
              <a:gd name="adj2" fmla="val -11058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8" name="四角形吹き出し 27"/>
          <p:cNvSpPr/>
          <p:nvPr/>
        </p:nvSpPr>
        <p:spPr>
          <a:xfrm>
            <a:off x="3980537" y="3589047"/>
            <a:ext cx="1063867" cy="350520"/>
          </a:xfrm>
          <a:prstGeom prst="wedgeRectCallout">
            <a:avLst>
              <a:gd name="adj1" fmla="val -8766"/>
              <a:gd name="adj2" fmla="val -1149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190972" y="35224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90973" y="98089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890179" y="240030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670555" y="241554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801354" y="1718846"/>
            <a:ext cx="88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 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の方が</a:t>
            </a:r>
            <a:endParaRPr kumimoji="1" lang="en-US" altLang="ja-JP" sz="800" dirty="0" smtClean="0">
              <a:solidFill>
                <a:srgbClr val="00B050"/>
              </a:solidFill>
            </a:endParaRPr>
          </a:p>
          <a:p>
            <a:r>
              <a:rPr lang="ja-JP" altLang="en-US" sz="800" dirty="0">
                <a:solidFill>
                  <a:srgbClr val="00B050"/>
                </a:solidFill>
              </a:rPr>
              <a:t>位相余裕</a:t>
            </a:r>
            <a:r>
              <a:rPr lang="ja-JP" altLang="en-US" sz="800" dirty="0" smtClean="0">
                <a:solidFill>
                  <a:srgbClr val="00B050"/>
                </a:solidFill>
              </a:rPr>
              <a:t>がある</a:t>
            </a:r>
            <a:endParaRPr kumimoji="1" lang="en-US" altLang="ja-JP" sz="800" dirty="0" smtClean="0">
              <a:solidFill>
                <a:srgbClr val="00B05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333026" y="3511630"/>
            <a:ext cx="119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こっちのほうが－</a:t>
            </a:r>
            <a:r>
              <a:rPr kumimoji="1" lang="en-US" altLang="ja-JP" sz="800" dirty="0" smtClean="0"/>
              <a:t>90°</a:t>
            </a:r>
          </a:p>
          <a:p>
            <a:r>
              <a:rPr lang="ja-JP" altLang="en-US" sz="800" dirty="0" smtClean="0"/>
              <a:t>と</a:t>
            </a:r>
            <a:r>
              <a:rPr kumimoji="1" lang="ja-JP" altLang="en-US" sz="800" dirty="0" smtClean="0"/>
              <a:t>なる</a:t>
            </a:r>
            <a:r>
              <a:rPr lang="ja-JP" altLang="en-US" sz="800" dirty="0" smtClean="0"/>
              <a:t>周波数が大きい</a:t>
            </a:r>
            <a:endParaRPr kumimoji="1" lang="ja-JP" altLang="en-US" sz="8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8334" y="1879070"/>
            <a:ext cx="161737" cy="13336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099513" y="3669196"/>
            <a:ext cx="180000" cy="13336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84113" y="451301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735536" y="451936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127149" y="178137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76665" y="178974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350568" y="188899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473167" y="1888994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350568" y="1984058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457927" y="2297820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50506" y="240134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50506" y="250040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266084" y="294342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369366" y="2499344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007373" y="2944966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158084" y="503284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547927" y="4920189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527167" y="5024672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71266" y="512917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80766" y="558637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722952" y="558637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47704" y="793643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4439856" y="5189922"/>
            <a:ext cx="1707848" cy="2758440"/>
          </a:xfrm>
          <a:custGeom>
            <a:avLst/>
            <a:gdLst>
              <a:gd name="connsiteX0" fmla="*/ 1638300 w 1638300"/>
              <a:gd name="connsiteY0" fmla="*/ 2758440 h 2758440"/>
              <a:gd name="connsiteX1" fmla="*/ 1280160 w 1638300"/>
              <a:gd name="connsiteY1" fmla="*/ 2598420 h 2758440"/>
              <a:gd name="connsiteX2" fmla="*/ 952500 w 1638300"/>
              <a:gd name="connsiteY2" fmla="*/ 1965960 h 2758440"/>
              <a:gd name="connsiteX3" fmla="*/ 883920 w 1638300"/>
              <a:gd name="connsiteY3" fmla="*/ 754380 h 2758440"/>
              <a:gd name="connsiteX4" fmla="*/ 419100 w 1638300"/>
              <a:gd name="connsiteY4" fmla="*/ 182880 h 2758440"/>
              <a:gd name="connsiteX5" fmla="*/ 0 w 1638300"/>
              <a:gd name="connsiteY5" fmla="*/ 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8300" h="2758440">
                <a:moveTo>
                  <a:pt x="1638300" y="2758440"/>
                </a:moveTo>
                <a:cubicBezTo>
                  <a:pt x="1516380" y="2744470"/>
                  <a:pt x="1394460" y="2730500"/>
                  <a:pt x="1280160" y="2598420"/>
                </a:cubicBezTo>
                <a:cubicBezTo>
                  <a:pt x="1165860" y="2466340"/>
                  <a:pt x="1018540" y="2273300"/>
                  <a:pt x="952500" y="1965960"/>
                </a:cubicBezTo>
                <a:cubicBezTo>
                  <a:pt x="886460" y="1658620"/>
                  <a:pt x="972820" y="1051560"/>
                  <a:pt x="883920" y="754380"/>
                </a:cubicBezTo>
                <a:cubicBezTo>
                  <a:pt x="795020" y="457200"/>
                  <a:pt x="566420" y="308610"/>
                  <a:pt x="419100" y="182880"/>
                </a:cubicBezTo>
                <a:cubicBezTo>
                  <a:pt x="271780" y="57150"/>
                  <a:pt x="135890" y="28575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383407" y="5952141"/>
            <a:ext cx="104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かならず</a:t>
            </a:r>
            <a:r>
              <a:rPr kumimoji="1" lang="en-US" altLang="ja-JP" sz="800" dirty="0" smtClean="0"/>
              <a:t>ω=2</a:t>
            </a:r>
            <a:r>
              <a:rPr kumimoji="1" lang="ja-JP" altLang="en-US" sz="800" dirty="0" smtClean="0"/>
              <a:t>以降で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一定値を取る．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これ以上改善は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できない．</a:t>
            </a:r>
            <a:endParaRPr kumimoji="1" lang="ja-JP" altLang="en-US" sz="800" dirty="0"/>
          </a:p>
        </p:txBody>
      </p:sp>
      <p:sp>
        <p:nvSpPr>
          <p:cNvPr id="59" name="正方形/長方形 58"/>
          <p:cNvSpPr/>
          <p:nvPr/>
        </p:nvSpPr>
        <p:spPr>
          <a:xfrm>
            <a:off x="4475526" y="610798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883315" y="755650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488681" y="1018768"/>
            <a:ext cx="45719" cy="6708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854907" y="1368018"/>
            <a:ext cx="108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229600" y="2614474"/>
            <a:ext cx="298450" cy="715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76439" y="7512132"/>
            <a:ext cx="72000" cy="7611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735289" y="7512132"/>
            <a:ext cx="126000" cy="7611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8032339" y="7615816"/>
            <a:ext cx="126000" cy="761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703389" y="7615816"/>
            <a:ext cx="72000" cy="7611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960472" y="7609976"/>
            <a:ext cx="72000" cy="7611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/>
          <p:nvPr/>
        </p:nvCxnSpPr>
        <p:spPr>
          <a:xfrm flipV="1">
            <a:off x="8299450" y="5330792"/>
            <a:ext cx="0" cy="18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フリーフォーム 71"/>
          <p:cNvSpPr/>
          <p:nvPr/>
        </p:nvSpPr>
        <p:spPr>
          <a:xfrm>
            <a:off x="7623274" y="5454650"/>
            <a:ext cx="1080115" cy="2274639"/>
          </a:xfrm>
          <a:custGeom>
            <a:avLst/>
            <a:gdLst>
              <a:gd name="connsiteX0" fmla="*/ 1088926 w 1088926"/>
              <a:gd name="connsiteY0" fmla="*/ 2260600 h 2300039"/>
              <a:gd name="connsiteX1" fmla="*/ 530126 w 1088926"/>
              <a:gd name="connsiteY1" fmla="*/ 2298700 h 2300039"/>
              <a:gd name="connsiteX2" fmla="*/ 130076 w 1088926"/>
              <a:gd name="connsiteY2" fmla="*/ 2279650 h 2300039"/>
              <a:gd name="connsiteX3" fmla="*/ 9426 w 1088926"/>
              <a:gd name="connsiteY3" fmla="*/ 2171700 h 2300039"/>
              <a:gd name="connsiteX4" fmla="*/ 9426 w 1088926"/>
              <a:gd name="connsiteY4" fmla="*/ 2044700 h 2300039"/>
              <a:gd name="connsiteX5" fmla="*/ 22126 w 1088926"/>
              <a:gd name="connsiteY5" fmla="*/ 1949450 h 2300039"/>
              <a:gd name="connsiteX6" fmla="*/ 155476 w 1088926"/>
              <a:gd name="connsiteY6" fmla="*/ 1212850 h 2300039"/>
              <a:gd name="connsiteX7" fmla="*/ 250726 w 1088926"/>
              <a:gd name="connsiteY7" fmla="*/ 400050 h 2300039"/>
              <a:gd name="connsiteX8" fmla="*/ 669826 w 1088926"/>
              <a:gd name="connsiteY8" fmla="*/ 0 h 230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926" h="2300039">
                <a:moveTo>
                  <a:pt x="1088926" y="2260600"/>
                </a:moveTo>
                <a:cubicBezTo>
                  <a:pt x="889430" y="2278062"/>
                  <a:pt x="689934" y="2295525"/>
                  <a:pt x="530126" y="2298700"/>
                </a:cubicBezTo>
                <a:cubicBezTo>
                  <a:pt x="370318" y="2301875"/>
                  <a:pt x="216859" y="2300817"/>
                  <a:pt x="130076" y="2279650"/>
                </a:cubicBezTo>
                <a:cubicBezTo>
                  <a:pt x="43293" y="2258483"/>
                  <a:pt x="29534" y="2210858"/>
                  <a:pt x="9426" y="2171700"/>
                </a:cubicBezTo>
                <a:cubicBezTo>
                  <a:pt x="-10682" y="2132542"/>
                  <a:pt x="7309" y="2081742"/>
                  <a:pt x="9426" y="2044700"/>
                </a:cubicBezTo>
                <a:cubicBezTo>
                  <a:pt x="11543" y="2007658"/>
                  <a:pt x="-2216" y="2088092"/>
                  <a:pt x="22126" y="1949450"/>
                </a:cubicBezTo>
                <a:cubicBezTo>
                  <a:pt x="46468" y="1810808"/>
                  <a:pt x="117376" y="1471083"/>
                  <a:pt x="155476" y="1212850"/>
                </a:cubicBezTo>
                <a:cubicBezTo>
                  <a:pt x="193576" y="954617"/>
                  <a:pt x="165001" y="602192"/>
                  <a:pt x="250726" y="400050"/>
                </a:cubicBezTo>
                <a:cubicBezTo>
                  <a:pt x="336451" y="197908"/>
                  <a:pt x="503138" y="98954"/>
                  <a:pt x="669826" y="0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8984965" y="5658370"/>
            <a:ext cx="1469061" cy="2102656"/>
          </a:xfrm>
          <a:custGeom>
            <a:avLst/>
            <a:gdLst>
              <a:gd name="connsiteX0" fmla="*/ 0 w 1469061"/>
              <a:gd name="connsiteY0" fmla="*/ 2038186 h 2108486"/>
              <a:gd name="connsiteX1" fmla="*/ 425450 w 1469061"/>
              <a:gd name="connsiteY1" fmla="*/ 2108036 h 2108486"/>
              <a:gd name="connsiteX2" fmla="*/ 1098550 w 1469061"/>
              <a:gd name="connsiteY2" fmla="*/ 2063586 h 2108486"/>
              <a:gd name="connsiteX3" fmla="*/ 1289050 w 1469061"/>
              <a:gd name="connsiteY3" fmla="*/ 1974686 h 2108486"/>
              <a:gd name="connsiteX4" fmla="*/ 1466850 w 1469061"/>
              <a:gd name="connsiteY4" fmla="*/ 1123786 h 2108486"/>
              <a:gd name="connsiteX5" fmla="*/ 1339850 w 1469061"/>
              <a:gd name="connsiteY5" fmla="*/ 584036 h 2108486"/>
              <a:gd name="connsiteX6" fmla="*/ 717550 w 1469061"/>
              <a:gd name="connsiteY6" fmla="*/ 44286 h 2108486"/>
              <a:gd name="connsiteX7" fmla="*/ 171450 w 1469061"/>
              <a:gd name="connsiteY7" fmla="*/ 69686 h 210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9061" h="2108486">
                <a:moveTo>
                  <a:pt x="0" y="2038186"/>
                </a:moveTo>
                <a:cubicBezTo>
                  <a:pt x="121179" y="2070994"/>
                  <a:pt x="242358" y="2103803"/>
                  <a:pt x="425450" y="2108036"/>
                </a:cubicBezTo>
                <a:cubicBezTo>
                  <a:pt x="608542" y="2112269"/>
                  <a:pt x="954617" y="2085811"/>
                  <a:pt x="1098550" y="2063586"/>
                </a:cubicBezTo>
                <a:cubicBezTo>
                  <a:pt x="1242483" y="2041361"/>
                  <a:pt x="1227667" y="2131319"/>
                  <a:pt x="1289050" y="1974686"/>
                </a:cubicBezTo>
                <a:cubicBezTo>
                  <a:pt x="1350433" y="1818053"/>
                  <a:pt x="1458383" y="1355561"/>
                  <a:pt x="1466850" y="1123786"/>
                </a:cubicBezTo>
                <a:cubicBezTo>
                  <a:pt x="1475317" y="892011"/>
                  <a:pt x="1464733" y="763952"/>
                  <a:pt x="1339850" y="584036"/>
                </a:cubicBezTo>
                <a:cubicBezTo>
                  <a:pt x="1214967" y="404120"/>
                  <a:pt x="912283" y="130011"/>
                  <a:pt x="717550" y="44286"/>
                </a:cubicBezTo>
                <a:cubicBezTo>
                  <a:pt x="522817" y="-41439"/>
                  <a:pt x="347133" y="14123"/>
                  <a:pt x="171450" y="69686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/>
          <p:cNvCxnSpPr/>
          <p:nvPr/>
        </p:nvCxnSpPr>
        <p:spPr>
          <a:xfrm>
            <a:off x="8912965" y="5765800"/>
            <a:ext cx="262785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9262978" y="6296747"/>
            <a:ext cx="173122" cy="1040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8065356" y="6381750"/>
            <a:ext cx="1199294" cy="1228226"/>
          </a:xfrm>
          <a:custGeom>
            <a:avLst/>
            <a:gdLst>
              <a:gd name="connsiteX0" fmla="*/ 0 w 1225550"/>
              <a:gd name="connsiteY0" fmla="*/ 1225550 h 1225550"/>
              <a:gd name="connsiteX1" fmla="*/ 533400 w 1225550"/>
              <a:gd name="connsiteY1" fmla="*/ 558800 h 1225550"/>
              <a:gd name="connsiteX2" fmla="*/ 1225550 w 1225550"/>
              <a:gd name="connsiteY2" fmla="*/ 0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5550" h="1225550">
                <a:moveTo>
                  <a:pt x="0" y="1225550"/>
                </a:moveTo>
                <a:cubicBezTo>
                  <a:pt x="164571" y="994304"/>
                  <a:pt x="329142" y="763058"/>
                  <a:pt x="533400" y="558800"/>
                </a:cubicBezTo>
                <a:cubicBezTo>
                  <a:pt x="737658" y="354542"/>
                  <a:pt x="981604" y="177271"/>
                  <a:pt x="1225550" y="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882349" y="7833976"/>
            <a:ext cx="1173165" cy="5078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制御対象では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カットオフ周波数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が大きい方を残す</a:t>
            </a:r>
            <a:endParaRPr kumimoji="1" lang="ja-JP" altLang="en-US" sz="900" dirty="0"/>
          </a:p>
        </p:txBody>
      </p:sp>
      <p:sp>
        <p:nvSpPr>
          <p:cNvPr id="79" name="正方形/長方形 78"/>
          <p:cNvSpPr/>
          <p:nvPr/>
        </p:nvSpPr>
        <p:spPr>
          <a:xfrm>
            <a:off x="2087732" y="8158499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3148514" y="7761026"/>
            <a:ext cx="173285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制御器では</a:t>
            </a:r>
            <a:endParaRPr kumimoji="1" lang="en-US" altLang="ja-JP" sz="900" dirty="0" smtClean="0"/>
          </a:p>
          <a:p>
            <a:r>
              <a:rPr kumimoji="1" lang="en-US" altLang="ja-JP" sz="900" dirty="0" smtClean="0"/>
              <a:t>τ</a:t>
            </a:r>
            <a:r>
              <a:rPr kumimoji="1" lang="ja-JP" altLang="en-US" sz="900" dirty="0" smtClean="0"/>
              <a:t>が大きい，つまりゲインが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上がり始める周波数が小さい方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が静特性を</a:t>
            </a:r>
            <a:r>
              <a:rPr lang="ja-JP" altLang="en-US" sz="900" dirty="0" smtClean="0"/>
              <a:t>改善する</a:t>
            </a:r>
            <a:r>
              <a:rPr lang="ja-JP" altLang="en-US" sz="900" dirty="0"/>
              <a:t>．</a:t>
            </a:r>
            <a:endParaRPr kumimoji="1" lang="ja-JP" altLang="en-US" sz="900" dirty="0"/>
          </a:p>
        </p:txBody>
      </p:sp>
      <p:sp>
        <p:nvSpPr>
          <p:cNvPr id="81" name="正方形/長方形 80"/>
          <p:cNvSpPr/>
          <p:nvPr/>
        </p:nvSpPr>
        <p:spPr>
          <a:xfrm>
            <a:off x="3398477" y="7953129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349962" y="8094602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471281" y="7309135"/>
            <a:ext cx="651965" cy="3283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86397" y="7303728"/>
            <a:ext cx="684790" cy="3184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50950" y="7594600"/>
            <a:ext cx="514350" cy="103683"/>
          </a:xfrm>
          <a:custGeom>
            <a:avLst/>
            <a:gdLst>
              <a:gd name="connsiteX0" fmla="*/ 0 w 514350"/>
              <a:gd name="connsiteY0" fmla="*/ 0 h 103683"/>
              <a:gd name="connsiteX1" fmla="*/ 82550 w 514350"/>
              <a:gd name="connsiteY1" fmla="*/ 95250 h 103683"/>
              <a:gd name="connsiteX2" fmla="*/ 368300 w 514350"/>
              <a:gd name="connsiteY2" fmla="*/ 88900 h 103683"/>
              <a:gd name="connsiteX3" fmla="*/ 514350 w 514350"/>
              <a:gd name="connsiteY3" fmla="*/ 6350 h 10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" h="103683">
                <a:moveTo>
                  <a:pt x="0" y="0"/>
                </a:moveTo>
                <a:cubicBezTo>
                  <a:pt x="10583" y="40216"/>
                  <a:pt x="21167" y="80433"/>
                  <a:pt x="82550" y="95250"/>
                </a:cubicBezTo>
                <a:cubicBezTo>
                  <a:pt x="143933" y="110067"/>
                  <a:pt x="296333" y="103717"/>
                  <a:pt x="368300" y="88900"/>
                </a:cubicBezTo>
                <a:cubicBezTo>
                  <a:pt x="440267" y="74083"/>
                  <a:pt x="477308" y="40216"/>
                  <a:pt x="514350" y="63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256405" y="8430884"/>
            <a:ext cx="223929" cy="7937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247352" y="8328908"/>
            <a:ext cx="223929" cy="7844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/>
        </p:nvSpPr>
        <p:spPr>
          <a:xfrm>
            <a:off x="2145671" y="7623018"/>
            <a:ext cx="36214" cy="199176"/>
          </a:xfrm>
          <a:custGeom>
            <a:avLst/>
            <a:gdLst>
              <a:gd name="connsiteX0" fmla="*/ 36214 w 36214"/>
              <a:gd name="connsiteY0" fmla="*/ 199176 h 199176"/>
              <a:gd name="connsiteX1" fmla="*/ 0 w 36214"/>
              <a:gd name="connsiteY1" fmla="*/ 0 h 19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14" h="199176">
                <a:moveTo>
                  <a:pt x="36214" y="199176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1222218" y="7171779"/>
            <a:ext cx="1946495" cy="596094"/>
          </a:xfrm>
          <a:custGeom>
            <a:avLst/>
            <a:gdLst>
              <a:gd name="connsiteX0" fmla="*/ 1946495 w 1946495"/>
              <a:gd name="connsiteY0" fmla="*/ 596094 h 596094"/>
              <a:gd name="connsiteX1" fmla="*/ 1339913 w 1946495"/>
              <a:gd name="connsiteY1" fmla="*/ 288276 h 596094"/>
              <a:gd name="connsiteX2" fmla="*/ 697117 w 1946495"/>
              <a:gd name="connsiteY2" fmla="*/ 7619 h 596094"/>
              <a:gd name="connsiteX3" fmla="*/ 0 w 1946495"/>
              <a:gd name="connsiteY3" fmla="*/ 107207 h 59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495" h="596094">
                <a:moveTo>
                  <a:pt x="1946495" y="596094"/>
                </a:moveTo>
                <a:cubicBezTo>
                  <a:pt x="1747319" y="491224"/>
                  <a:pt x="1548143" y="386355"/>
                  <a:pt x="1339913" y="288276"/>
                </a:cubicBezTo>
                <a:cubicBezTo>
                  <a:pt x="1131683" y="190197"/>
                  <a:pt x="920436" y="37797"/>
                  <a:pt x="697117" y="7619"/>
                </a:cubicBezTo>
                <a:cubicBezTo>
                  <a:pt x="473798" y="-22559"/>
                  <a:pt x="236899" y="42324"/>
                  <a:pt x="0" y="107207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2183511" y="2070100"/>
            <a:ext cx="1004189" cy="5702300"/>
          </a:xfrm>
          <a:custGeom>
            <a:avLst/>
            <a:gdLst>
              <a:gd name="connsiteX0" fmla="*/ 1004189 w 1004189"/>
              <a:gd name="connsiteY0" fmla="*/ 5702300 h 5702300"/>
              <a:gd name="connsiteX1" fmla="*/ 635889 w 1004189"/>
              <a:gd name="connsiteY1" fmla="*/ 5003800 h 5702300"/>
              <a:gd name="connsiteX2" fmla="*/ 648589 w 1004189"/>
              <a:gd name="connsiteY2" fmla="*/ 3213100 h 5702300"/>
              <a:gd name="connsiteX3" fmla="*/ 381889 w 1004189"/>
              <a:gd name="connsiteY3" fmla="*/ 2260600 h 5702300"/>
              <a:gd name="connsiteX4" fmla="*/ 889 w 1004189"/>
              <a:gd name="connsiteY4" fmla="*/ 1422400 h 5702300"/>
              <a:gd name="connsiteX5" fmla="*/ 496189 w 1004189"/>
              <a:gd name="connsiteY5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4189" h="5702300">
                <a:moveTo>
                  <a:pt x="1004189" y="5702300"/>
                </a:moveTo>
                <a:cubicBezTo>
                  <a:pt x="849672" y="5560483"/>
                  <a:pt x="695156" y="5418667"/>
                  <a:pt x="635889" y="5003800"/>
                </a:cubicBezTo>
                <a:cubicBezTo>
                  <a:pt x="576622" y="4588933"/>
                  <a:pt x="690922" y="3670300"/>
                  <a:pt x="648589" y="3213100"/>
                </a:cubicBezTo>
                <a:cubicBezTo>
                  <a:pt x="606256" y="2755900"/>
                  <a:pt x="489839" y="2559050"/>
                  <a:pt x="381889" y="2260600"/>
                </a:cubicBezTo>
                <a:cubicBezTo>
                  <a:pt x="273939" y="1962150"/>
                  <a:pt x="-18161" y="1799167"/>
                  <a:pt x="889" y="1422400"/>
                </a:cubicBezTo>
                <a:cubicBezTo>
                  <a:pt x="19939" y="1045633"/>
                  <a:pt x="258064" y="522816"/>
                  <a:pt x="49618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273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8" y="4210207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blipFill rotWithShape="0">
                <a:blip r:embed="rId3"/>
                <a:stretch>
                  <a:fillRect l="-741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8" y="4194051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blipFill rotWithShape="0">
                <a:blip r:embed="rId5"/>
                <a:stretch>
                  <a:fillRect l="-370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5246044" y="4817878"/>
            <a:ext cx="126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1/10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-20db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下がる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5435889" y="4687589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2642574"/>
            <a:ext cx="2230054" cy="198614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7" y="2137613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0.1(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39" r="-4278" b="-34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0.1(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blipFill rotWithShape="0">
                <a:blip r:embed="rId9"/>
                <a:stretch>
                  <a:fillRect l="-370" r="-1481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7" y="2124261"/>
            <a:ext cx="2230055" cy="198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5229" r="-5229" b="-3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5316761" y="2724331"/>
            <a:ext cx="110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FF0000"/>
                </a:solidFill>
              </a:rPr>
              <a:t>x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上がる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5461517" y="3206206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5645558"/>
            <a:ext cx="2230054" cy="1986142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61048" y="4626462"/>
            <a:ext cx="2336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どの周波数帯でも発散しないけど，ゲインが小さすぎる．</a:t>
            </a:r>
            <a:endParaRPr kumimoji="1" lang="ja-JP" altLang="en-US" sz="11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337032" y="6378863"/>
            <a:ext cx="2336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/>
              <a:t>ギリギリ</a:t>
            </a:r>
            <a:r>
              <a:rPr lang="ja-JP" altLang="en-US" sz="1100" dirty="0"/>
              <a:t>まで</a:t>
            </a:r>
            <a:r>
              <a:rPr lang="en-US" altLang="ja-JP" sz="1100" dirty="0"/>
              <a:t>P</a:t>
            </a:r>
            <a:r>
              <a:rPr lang="ja-JP" altLang="en-US" sz="1100" dirty="0"/>
              <a:t>ゲインを上げて</a:t>
            </a:r>
            <a:r>
              <a:rPr lang="ja-JP" altLang="en-US" sz="1100" dirty="0" smtClean="0"/>
              <a:t>，</a:t>
            </a:r>
            <a:endParaRPr lang="en-US" altLang="ja-JP" sz="1100" dirty="0" smtClean="0"/>
          </a:p>
          <a:p>
            <a:r>
              <a:rPr lang="ja-JP" altLang="en-US" sz="1100" dirty="0" smtClean="0"/>
              <a:t>かつ</a:t>
            </a:r>
            <a:r>
              <a:rPr lang="ja-JP" altLang="en-US" sz="1100" dirty="0"/>
              <a:t>安定でいられるところを探した例．</a:t>
            </a:r>
          </a:p>
          <a:p>
            <a:r>
              <a:rPr kumimoji="1" lang="ja-JP" altLang="en-US" sz="1100" dirty="0" smtClean="0"/>
              <a:t>ゲインが最大値を取る固有周波数帯でも</a:t>
            </a:r>
            <a:r>
              <a:rPr kumimoji="1" lang="en-US" altLang="ja-JP" sz="1100" dirty="0" smtClean="0"/>
              <a:t>-0.13dB</a:t>
            </a:r>
            <a:r>
              <a:rPr kumimoji="1" lang="ja-JP" altLang="en-US" sz="1100" dirty="0" err="1" smtClean="0"/>
              <a:t>なので</a:t>
            </a:r>
            <a:r>
              <a:rPr kumimoji="1" lang="ja-JP" altLang="en-US" sz="1100" dirty="0" smtClean="0"/>
              <a:t>発散はしない．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blipFill rotWithShape="0">
                <a:blip r:embed="rId13"/>
                <a:stretch>
                  <a:fillRect l="-741" r="-1481"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56" y="400639"/>
            <a:ext cx="4041477" cy="1355527"/>
          </a:xfrm>
          <a:prstGeom prst="rect">
            <a:avLst/>
          </a:prstGeom>
        </p:spPr>
      </p:pic>
      <p:cxnSp>
        <p:nvCxnSpPr>
          <p:cNvPr id="25" name="直線矢印コネクタ 24"/>
          <p:cNvCxnSpPr>
            <a:stCxn id="23" idx="2"/>
          </p:cNvCxnSpPr>
          <p:nvPr/>
        </p:nvCxnSpPr>
        <p:spPr>
          <a:xfrm flipH="1">
            <a:off x="1787702" y="1756166"/>
            <a:ext cx="247493" cy="601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4912" y="2205527"/>
            <a:ext cx="2849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閉ループ系の伝達関数が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どうなるか見てみる．</a:t>
            </a:r>
            <a:endParaRPr kumimoji="1" lang="ja-JP" altLang="en-US" sz="11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2258364" y="4686062"/>
            <a:ext cx="0" cy="94131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353603" y="5057350"/>
            <a:ext cx="967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P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ゲイン</a:t>
            </a:r>
            <a:endParaRPr kumimoji="1" lang="en-US" altLang="ja-JP" sz="1400" dirty="0" smtClean="0">
              <a:solidFill>
                <a:schemeClr val="accent5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accent5"/>
                </a:solidFill>
              </a:rPr>
              <a:t>調整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857160" y="2035741"/>
            <a:ext cx="2354492" cy="44793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664344" y="6240789"/>
            <a:ext cx="112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※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参考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115058"/>
            <a:ext cx="1683658" cy="16720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5" name="正方形/長方形 34"/>
          <p:cNvSpPr/>
          <p:nvPr/>
        </p:nvSpPr>
        <p:spPr>
          <a:xfrm>
            <a:off x="2470594" y="759493"/>
            <a:ext cx="1151018" cy="5522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31509" y="774805"/>
            <a:ext cx="1346191" cy="5148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900" y="217360"/>
            <a:ext cx="1741714" cy="157840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2518" y="23587"/>
            <a:ext cx="2017487" cy="197394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41" name="直線矢印コネクタ 40"/>
          <p:cNvCxnSpPr>
            <a:stCxn id="33" idx="3"/>
            <a:endCxn id="39" idx="1"/>
          </p:cNvCxnSpPr>
          <p:nvPr/>
        </p:nvCxnSpPr>
        <p:spPr>
          <a:xfrm>
            <a:off x="7679614" y="1006562"/>
            <a:ext cx="822904" cy="3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769734" y="697634"/>
            <a:ext cx="3194899" cy="6982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79614" y="400957"/>
            <a:ext cx="80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重ね</a:t>
            </a:r>
            <a:endParaRPr kumimoji="1" lang="en-US" altLang="ja-JP" sz="16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合わせ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37" name="フリーフォーム 36"/>
          <p:cNvSpPr/>
          <p:nvPr/>
        </p:nvSpPr>
        <p:spPr>
          <a:xfrm>
            <a:off x="1787702" y="1332725"/>
            <a:ext cx="2376084" cy="251019"/>
          </a:xfrm>
          <a:custGeom>
            <a:avLst/>
            <a:gdLst>
              <a:gd name="connsiteX0" fmla="*/ 2409372 w 2409372"/>
              <a:gd name="connsiteY0" fmla="*/ 319314 h 373615"/>
              <a:gd name="connsiteX1" fmla="*/ 1248229 w 2409372"/>
              <a:gd name="connsiteY1" fmla="*/ 348342 h 373615"/>
              <a:gd name="connsiteX2" fmla="*/ 0 w 2409372"/>
              <a:gd name="connsiteY2" fmla="*/ 0 h 37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9372" h="373615">
                <a:moveTo>
                  <a:pt x="2409372" y="319314"/>
                </a:moveTo>
                <a:cubicBezTo>
                  <a:pt x="2029581" y="360437"/>
                  <a:pt x="1649791" y="401561"/>
                  <a:pt x="1248229" y="348342"/>
                </a:cubicBezTo>
                <a:cubicBezTo>
                  <a:pt x="846667" y="295123"/>
                  <a:pt x="423333" y="147561"/>
                  <a:pt x="0" y="0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506871" y="1451596"/>
            <a:ext cx="6982171" cy="464555"/>
          </a:xfrm>
          <a:custGeom>
            <a:avLst/>
            <a:gdLst>
              <a:gd name="connsiteX0" fmla="*/ 6865257 w 6865257"/>
              <a:gd name="connsiteY0" fmla="*/ 595086 h 644337"/>
              <a:gd name="connsiteX1" fmla="*/ 4455886 w 6865257"/>
              <a:gd name="connsiteY1" fmla="*/ 609600 h 644337"/>
              <a:gd name="connsiteX2" fmla="*/ 2162629 w 6865257"/>
              <a:gd name="connsiteY2" fmla="*/ 595086 h 644337"/>
              <a:gd name="connsiteX3" fmla="*/ 0 w 6865257"/>
              <a:gd name="connsiteY3" fmla="*/ 0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5257" h="644337">
                <a:moveTo>
                  <a:pt x="6865257" y="595086"/>
                </a:moveTo>
                <a:lnTo>
                  <a:pt x="4455886" y="609600"/>
                </a:lnTo>
                <a:cubicBezTo>
                  <a:pt x="3672115" y="609600"/>
                  <a:pt x="2905277" y="696686"/>
                  <a:pt x="2162629" y="595086"/>
                </a:cubicBezTo>
                <a:cubicBezTo>
                  <a:pt x="1419981" y="493486"/>
                  <a:pt x="709990" y="246743"/>
                  <a:pt x="0" y="0"/>
                </a:cubicBezTo>
              </a:path>
            </a:pathLst>
          </a:custGeom>
          <a:noFill/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122567" y="148842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F0"/>
                </a:solidFill>
              </a:rPr>
              <a:t>-270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924352" y="5665477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73396" y="5655953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916598" y="3369040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313729" y="3365918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954214" y="161789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-270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024521" y="343470"/>
            <a:ext cx="132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rgbClr val="00B0F0"/>
                </a:solidFill>
              </a:rPr>
              <a:t>変えられない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22881" y="351271"/>
            <a:ext cx="1219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chemeClr val="accent2"/>
                </a:solidFill>
              </a:rPr>
              <a:t>変えられる！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53" name="線吹き出し 1 (枠付き) 52"/>
          <p:cNvSpPr/>
          <p:nvPr/>
        </p:nvSpPr>
        <p:spPr>
          <a:xfrm>
            <a:off x="7289656" y="2087857"/>
            <a:ext cx="2208905" cy="371490"/>
          </a:xfrm>
          <a:prstGeom prst="borderCallout1">
            <a:avLst>
              <a:gd name="adj1" fmla="val 172"/>
              <a:gd name="adj2" fmla="val -356"/>
              <a:gd name="adj3" fmla="val -130186"/>
              <a:gd name="adj4" fmla="val -845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ゲイン調整により上がり始めの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位置</a:t>
            </a:r>
            <a:r>
              <a:rPr lang="ja-JP" altLang="en-US" sz="1200" dirty="0" smtClean="0">
                <a:solidFill>
                  <a:srgbClr val="FF0000"/>
                </a:solidFill>
              </a:rPr>
              <a:t>を調整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線吹き出し 1 (枠付き) 53"/>
          <p:cNvSpPr/>
          <p:nvPr/>
        </p:nvSpPr>
        <p:spPr>
          <a:xfrm>
            <a:off x="7387419" y="2568141"/>
            <a:ext cx="2631132" cy="638065"/>
          </a:xfrm>
          <a:prstGeom prst="borderCallout1">
            <a:avLst>
              <a:gd name="adj1" fmla="val 371"/>
              <a:gd name="adj2" fmla="val 90688"/>
              <a:gd name="adj3" fmla="val -303199"/>
              <a:gd name="adj4" fmla="val 887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上がり始めの位置を早めることで，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ゲイン</a:t>
            </a:r>
            <a:r>
              <a:rPr lang="ja-JP" altLang="en-US" sz="1200" dirty="0" smtClean="0">
                <a:solidFill>
                  <a:srgbClr val="FF0000"/>
                </a:solidFill>
              </a:rPr>
              <a:t>が早く大きくなって位相余裕を</a:t>
            </a:r>
            <a:endParaRPr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rgbClr val="FF0000"/>
                </a:solidFill>
              </a:rPr>
              <a:t>確保できるようにする．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3644611" y="164125"/>
            <a:ext cx="2293289" cy="744275"/>
          </a:xfrm>
          <a:custGeom>
            <a:avLst/>
            <a:gdLst>
              <a:gd name="connsiteX0" fmla="*/ 2806700 w 2806700"/>
              <a:gd name="connsiteY0" fmla="*/ 204175 h 597875"/>
              <a:gd name="connsiteX1" fmla="*/ 2095500 w 2806700"/>
              <a:gd name="connsiteY1" fmla="*/ 64475 h 597875"/>
              <a:gd name="connsiteX2" fmla="*/ 1117600 w 2806700"/>
              <a:gd name="connsiteY2" fmla="*/ 39075 h 597875"/>
              <a:gd name="connsiteX3" fmla="*/ 0 w 2806700"/>
              <a:gd name="connsiteY3" fmla="*/ 597875 h 59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597875">
                <a:moveTo>
                  <a:pt x="2806700" y="204175"/>
                </a:moveTo>
                <a:cubicBezTo>
                  <a:pt x="2591858" y="148083"/>
                  <a:pt x="2377016" y="91992"/>
                  <a:pt x="2095500" y="64475"/>
                </a:cubicBezTo>
                <a:cubicBezTo>
                  <a:pt x="1813984" y="36958"/>
                  <a:pt x="1466850" y="-49825"/>
                  <a:pt x="1117600" y="39075"/>
                </a:cubicBezTo>
                <a:cubicBezTo>
                  <a:pt x="768350" y="127975"/>
                  <a:pt x="384175" y="362925"/>
                  <a:pt x="0" y="597875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18945" y="2236240"/>
            <a:ext cx="144000" cy="19596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229108" y="4672927"/>
            <a:ext cx="288894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7193" y="4846846"/>
            <a:ext cx="252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732309" y="6417811"/>
            <a:ext cx="252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718623" y="6589761"/>
            <a:ext cx="252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529239" y="6922535"/>
            <a:ext cx="270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28520" y="2946738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87309" y="5062420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3190875" y="2295525"/>
            <a:ext cx="2362200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 flipV="1">
            <a:off x="3550780" y="3981051"/>
            <a:ext cx="2154695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502518" y="2087857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583239" y="2595687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896538" y="2608725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46200" y="2791162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7658100" y="2247900"/>
            <a:ext cx="1180029" cy="352425"/>
          </a:xfrm>
          <a:custGeom>
            <a:avLst/>
            <a:gdLst>
              <a:gd name="connsiteX0" fmla="*/ 1123950 w 1180029"/>
              <a:gd name="connsiteY0" fmla="*/ 0 h 352425"/>
              <a:gd name="connsiteX1" fmla="*/ 1171575 w 1180029"/>
              <a:gd name="connsiteY1" fmla="*/ 161925 h 352425"/>
              <a:gd name="connsiteX2" fmla="*/ 971550 w 1180029"/>
              <a:gd name="connsiteY2" fmla="*/ 266700 h 352425"/>
              <a:gd name="connsiteX3" fmla="*/ 466725 w 1180029"/>
              <a:gd name="connsiteY3" fmla="*/ 247650 h 352425"/>
              <a:gd name="connsiteX4" fmla="*/ 142875 w 1180029"/>
              <a:gd name="connsiteY4" fmla="*/ 238125 h 352425"/>
              <a:gd name="connsiteX5" fmla="*/ 0 w 1180029"/>
              <a:gd name="connsiteY5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029" h="352425">
                <a:moveTo>
                  <a:pt x="1123950" y="0"/>
                </a:moveTo>
                <a:cubicBezTo>
                  <a:pt x="1160462" y="58737"/>
                  <a:pt x="1196975" y="117475"/>
                  <a:pt x="1171575" y="161925"/>
                </a:cubicBezTo>
                <a:cubicBezTo>
                  <a:pt x="1146175" y="206375"/>
                  <a:pt x="1089025" y="252413"/>
                  <a:pt x="971550" y="266700"/>
                </a:cubicBezTo>
                <a:cubicBezTo>
                  <a:pt x="854075" y="280987"/>
                  <a:pt x="466725" y="247650"/>
                  <a:pt x="466725" y="247650"/>
                </a:cubicBezTo>
                <a:cubicBezTo>
                  <a:pt x="328613" y="242888"/>
                  <a:pt x="220662" y="220663"/>
                  <a:pt x="142875" y="238125"/>
                </a:cubicBezTo>
                <a:cubicBezTo>
                  <a:pt x="65088" y="255587"/>
                  <a:pt x="32544" y="304006"/>
                  <a:pt x="0" y="35242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287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11_</a:t>
            </a:r>
            <a:r>
              <a:rPr lang="ja-JP" altLang="en-US" b="1" dirty="0"/>
              <a:t>静特性を取るか、動特性を取るか。それが問題や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0239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7174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140" y="38100"/>
            <a:ext cx="2522204" cy="51593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140" y="5197404"/>
            <a:ext cx="2522204" cy="27583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21404"/>
            <a:ext cx="2522204" cy="15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318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6670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900" y="0"/>
            <a:ext cx="2522204" cy="506139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18402" y="3382842"/>
            <a:ext cx="477298" cy="8425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51353" y="2201742"/>
            <a:ext cx="45719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670300" y="2068368"/>
            <a:ext cx="1512000" cy="1328882"/>
          </a:xfrm>
          <a:custGeom>
            <a:avLst/>
            <a:gdLst>
              <a:gd name="connsiteX0" fmla="*/ 31750 w 1570672"/>
              <a:gd name="connsiteY0" fmla="*/ 1328882 h 1328882"/>
              <a:gd name="connsiteX1" fmla="*/ 546100 w 1570672"/>
              <a:gd name="connsiteY1" fmla="*/ 1259032 h 1328882"/>
              <a:gd name="connsiteX2" fmla="*/ 1263650 w 1570672"/>
              <a:gd name="connsiteY2" fmla="*/ 1278082 h 1328882"/>
              <a:gd name="connsiteX3" fmla="*/ 1549400 w 1570672"/>
              <a:gd name="connsiteY3" fmla="*/ 884382 h 1328882"/>
              <a:gd name="connsiteX4" fmla="*/ 1498600 w 1570672"/>
              <a:gd name="connsiteY4" fmla="*/ 439882 h 1328882"/>
              <a:gd name="connsiteX5" fmla="*/ 1092200 w 1570672"/>
              <a:gd name="connsiteY5" fmla="*/ 39832 h 1328882"/>
              <a:gd name="connsiteX6" fmla="*/ 666750 w 1570672"/>
              <a:gd name="connsiteY6" fmla="*/ 20782 h 1328882"/>
              <a:gd name="connsiteX7" fmla="*/ 285750 w 1570672"/>
              <a:gd name="connsiteY7" fmla="*/ 96982 h 1328882"/>
              <a:gd name="connsiteX8" fmla="*/ 0 w 1570672"/>
              <a:gd name="connsiteY8" fmla="*/ 135082 h 13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0672" h="1328882">
                <a:moveTo>
                  <a:pt x="31750" y="1328882"/>
                </a:moveTo>
                <a:cubicBezTo>
                  <a:pt x="186266" y="1298190"/>
                  <a:pt x="340783" y="1267499"/>
                  <a:pt x="546100" y="1259032"/>
                </a:cubicBezTo>
                <a:cubicBezTo>
                  <a:pt x="751417" y="1250565"/>
                  <a:pt x="1096433" y="1340524"/>
                  <a:pt x="1263650" y="1278082"/>
                </a:cubicBezTo>
                <a:cubicBezTo>
                  <a:pt x="1430867" y="1215640"/>
                  <a:pt x="1510242" y="1024082"/>
                  <a:pt x="1549400" y="884382"/>
                </a:cubicBezTo>
                <a:cubicBezTo>
                  <a:pt x="1588558" y="744682"/>
                  <a:pt x="1574800" y="580640"/>
                  <a:pt x="1498600" y="439882"/>
                </a:cubicBezTo>
                <a:cubicBezTo>
                  <a:pt x="1422400" y="299124"/>
                  <a:pt x="1230842" y="109682"/>
                  <a:pt x="1092200" y="39832"/>
                </a:cubicBezTo>
                <a:cubicBezTo>
                  <a:pt x="953558" y="-30018"/>
                  <a:pt x="801158" y="11257"/>
                  <a:pt x="666750" y="20782"/>
                </a:cubicBezTo>
                <a:cubicBezTo>
                  <a:pt x="532342" y="30307"/>
                  <a:pt x="396875" y="77932"/>
                  <a:pt x="285750" y="96982"/>
                </a:cubicBezTo>
                <a:cubicBezTo>
                  <a:pt x="174625" y="116032"/>
                  <a:pt x="87312" y="125557"/>
                  <a:pt x="0" y="135082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756252" y="2868492"/>
            <a:ext cx="108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104052" y="3560642"/>
            <a:ext cx="108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106354" y="4690942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32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4772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0"/>
            <a:ext cx="2522204" cy="5943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40" y="58733"/>
            <a:ext cx="2522203" cy="55788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39" y="5628952"/>
            <a:ext cx="2522204" cy="12442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77285"/>
            <a:ext cx="2522204" cy="9829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5974364"/>
            <a:ext cx="2522203" cy="118081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13674" y="4066102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95921" y="5433892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62526" y="5924901"/>
            <a:ext cx="4762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ハンドル角</a:t>
            </a:r>
            <a:endParaRPr kumimoji="1" lang="ja-JP" altLang="en-US" sz="5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06877" y="5904599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操舵角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44853" y="5895589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積分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4" name="円弧 13"/>
          <p:cNvSpPr/>
          <p:nvPr/>
        </p:nvSpPr>
        <p:spPr>
          <a:xfrm rot="1367770">
            <a:off x="1217020" y="5528986"/>
            <a:ext cx="455833" cy="476583"/>
          </a:xfrm>
          <a:prstGeom prst="arc">
            <a:avLst>
              <a:gd name="adj1" fmla="val 17123204"/>
              <a:gd name="adj2" fmla="val 19826940"/>
            </a:avLst>
          </a:prstGeom>
          <a:ln w="285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1544169" y="5609902"/>
            <a:ext cx="152380" cy="630000"/>
          </a:xfrm>
          <a:custGeom>
            <a:avLst/>
            <a:gdLst>
              <a:gd name="connsiteX0" fmla="*/ 0 w 76200"/>
              <a:gd name="connsiteY0" fmla="*/ 0 h 431800"/>
              <a:gd name="connsiteX1" fmla="*/ 57150 w 76200"/>
              <a:gd name="connsiteY1" fmla="*/ 177800 h 431800"/>
              <a:gd name="connsiteX2" fmla="*/ 76200 w 76200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1800">
                <a:moveTo>
                  <a:pt x="0" y="0"/>
                </a:moveTo>
                <a:cubicBezTo>
                  <a:pt x="22225" y="52916"/>
                  <a:pt x="44450" y="105833"/>
                  <a:pt x="57150" y="177800"/>
                </a:cubicBezTo>
                <a:cubicBezTo>
                  <a:pt x="69850" y="249767"/>
                  <a:pt x="73025" y="340783"/>
                  <a:pt x="76200" y="43180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1650999" y="5537200"/>
            <a:ext cx="2013699" cy="437164"/>
          </a:xfrm>
          <a:custGeom>
            <a:avLst/>
            <a:gdLst>
              <a:gd name="connsiteX0" fmla="*/ 1727200 w 1727200"/>
              <a:gd name="connsiteY0" fmla="*/ 470045 h 470045"/>
              <a:gd name="connsiteX1" fmla="*/ 1530350 w 1727200"/>
              <a:gd name="connsiteY1" fmla="*/ 343045 h 470045"/>
              <a:gd name="connsiteX2" fmla="*/ 1231900 w 1727200"/>
              <a:gd name="connsiteY2" fmla="*/ 114445 h 470045"/>
              <a:gd name="connsiteX3" fmla="*/ 590550 w 1727200"/>
              <a:gd name="connsiteY3" fmla="*/ 145 h 470045"/>
              <a:gd name="connsiteX4" fmla="*/ 0 w 1727200"/>
              <a:gd name="connsiteY4" fmla="*/ 95395 h 47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200" h="470045">
                <a:moveTo>
                  <a:pt x="1727200" y="470045"/>
                </a:moveTo>
                <a:cubicBezTo>
                  <a:pt x="1670050" y="436178"/>
                  <a:pt x="1612900" y="402312"/>
                  <a:pt x="1530350" y="343045"/>
                </a:cubicBezTo>
                <a:cubicBezTo>
                  <a:pt x="1447800" y="283778"/>
                  <a:pt x="1388533" y="171595"/>
                  <a:pt x="1231900" y="114445"/>
                </a:cubicBezTo>
                <a:cubicBezTo>
                  <a:pt x="1075267" y="57295"/>
                  <a:pt x="795867" y="3320"/>
                  <a:pt x="590550" y="145"/>
                </a:cubicBezTo>
                <a:cubicBezTo>
                  <a:pt x="385233" y="-3030"/>
                  <a:pt x="192616" y="46182"/>
                  <a:pt x="0" y="95395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50140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00FF"/>
                </a:solidFill>
              </a:rPr>
              <a:t>積分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19" name="フリーフォーム 18"/>
          <p:cNvSpPr/>
          <p:nvPr/>
        </p:nvSpPr>
        <p:spPr>
          <a:xfrm>
            <a:off x="1689100" y="5825885"/>
            <a:ext cx="2503250" cy="174865"/>
          </a:xfrm>
          <a:custGeom>
            <a:avLst/>
            <a:gdLst>
              <a:gd name="connsiteX0" fmla="*/ 2260600 w 2260600"/>
              <a:gd name="connsiteY0" fmla="*/ 82135 h 126585"/>
              <a:gd name="connsiteX1" fmla="*/ 1593850 w 2260600"/>
              <a:gd name="connsiteY1" fmla="*/ 5935 h 126585"/>
              <a:gd name="connsiteX2" fmla="*/ 850900 w 2260600"/>
              <a:gd name="connsiteY2" fmla="*/ 18635 h 126585"/>
              <a:gd name="connsiteX3" fmla="*/ 0 w 2260600"/>
              <a:gd name="connsiteY3" fmla="*/ 126585 h 12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126585">
                <a:moveTo>
                  <a:pt x="2260600" y="82135"/>
                </a:moveTo>
                <a:cubicBezTo>
                  <a:pt x="2044700" y="49326"/>
                  <a:pt x="1828800" y="16518"/>
                  <a:pt x="1593850" y="5935"/>
                </a:cubicBezTo>
                <a:cubicBezTo>
                  <a:pt x="1358900" y="-4648"/>
                  <a:pt x="1116542" y="-1473"/>
                  <a:pt x="850900" y="18635"/>
                </a:cubicBezTo>
                <a:cubicBezTo>
                  <a:pt x="585258" y="38743"/>
                  <a:pt x="292629" y="82664"/>
                  <a:pt x="0" y="126585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051675" y="5904598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00FF"/>
                </a:solidFill>
              </a:rPr>
              <a:t>旋回</a:t>
            </a:r>
            <a:r>
              <a:rPr kumimoji="1" lang="ja-JP" altLang="en-US" sz="500" dirty="0" smtClean="0">
                <a:solidFill>
                  <a:srgbClr val="0000FF"/>
                </a:solidFill>
              </a:rPr>
              <a:t>角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848099" y="6063268"/>
            <a:ext cx="288000" cy="28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76162" y="6063268"/>
            <a:ext cx="216000" cy="288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1695450" y="5753100"/>
            <a:ext cx="73458" cy="457200"/>
          </a:xfrm>
          <a:custGeom>
            <a:avLst/>
            <a:gdLst>
              <a:gd name="connsiteX0" fmla="*/ 0 w 73458"/>
              <a:gd name="connsiteY0" fmla="*/ 0 h 457200"/>
              <a:gd name="connsiteX1" fmla="*/ 69850 w 73458"/>
              <a:gd name="connsiteY1" fmla="*/ 266700 h 457200"/>
              <a:gd name="connsiteX2" fmla="*/ 57150 w 7345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58" h="457200">
                <a:moveTo>
                  <a:pt x="0" y="0"/>
                </a:moveTo>
                <a:cubicBezTo>
                  <a:pt x="30162" y="95250"/>
                  <a:pt x="60325" y="190500"/>
                  <a:pt x="69850" y="266700"/>
                </a:cubicBezTo>
                <a:cubicBezTo>
                  <a:pt x="79375" y="342900"/>
                  <a:pt x="68262" y="400050"/>
                  <a:pt x="57150" y="4572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868616" y="6041082"/>
            <a:ext cx="811791" cy="276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操舵</a:t>
            </a:r>
            <a:r>
              <a:rPr kumimoji="1" lang="ja-JP" altLang="en-US" sz="600" dirty="0" smtClean="0"/>
              <a:t>角を積分して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角を得る</a:t>
            </a:r>
            <a:endParaRPr kumimoji="1" lang="ja-JP" altLang="en-US" sz="6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695450" y="5159302"/>
            <a:ext cx="911499" cy="276999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角を積分して速度をかけて，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位置</a:t>
            </a:r>
            <a:r>
              <a:rPr kumimoji="1" lang="ja-JP" altLang="en-US" sz="600" dirty="0" smtClean="0"/>
              <a:t>を得る</a:t>
            </a:r>
            <a:endParaRPr kumimoji="1" lang="ja-JP" altLang="en-US" sz="600" dirty="0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1528606" y="5616252"/>
            <a:ext cx="0" cy="61200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1768908" y="5196461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680718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位置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2099811" y="5292414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954205" y="6082818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954205" y="6179581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683337" y="5944213"/>
            <a:ext cx="144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22194" y="5937774"/>
            <a:ext cx="144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758548" y="5944213"/>
            <a:ext cx="144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86400" y="243840"/>
            <a:ext cx="208788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ja-JP" alt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blipFill rotWithShape="0">
                <a:blip r:embed="rId8"/>
                <a:stretch>
                  <a:fillRect t="-1724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38"/>
          <p:cNvSpPr/>
          <p:nvPr/>
        </p:nvSpPr>
        <p:spPr>
          <a:xfrm>
            <a:off x="6588868" y="312420"/>
            <a:ext cx="299611" cy="3499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959218" y="312420"/>
            <a:ext cx="157861" cy="34996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70613" y="312420"/>
            <a:ext cx="447516" cy="34996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484941" y="6063268"/>
            <a:ext cx="216000" cy="288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093581" y="936576"/>
            <a:ext cx="126000" cy="72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50049" y="1967518"/>
            <a:ext cx="198000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263812" y="1967518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424991" y="1967518"/>
            <a:ext cx="234000" cy="180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996848" y="5139065"/>
            <a:ext cx="342000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932776" y="5826615"/>
            <a:ext cx="445386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219581" y="1866900"/>
            <a:ext cx="897498" cy="3492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294371" y="4206604"/>
            <a:ext cx="486000" cy="21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439156" y="5140361"/>
            <a:ext cx="324000" cy="15940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325253" y="5795796"/>
            <a:ext cx="324000" cy="24528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314426" y="3550754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179807" y="4224604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6672602" y="5355309"/>
            <a:ext cx="107769" cy="473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71990" y="6061175"/>
            <a:ext cx="107769" cy="4738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5173754" y="4877455"/>
            <a:ext cx="424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嘘</a:t>
            </a:r>
            <a:endParaRPr kumimoji="1" lang="ja-JP" altLang="en-US" sz="105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173753" y="5556352"/>
            <a:ext cx="525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本物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67170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5" cy="66312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20" y="0"/>
            <a:ext cx="2522205" cy="61036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629400"/>
            <a:ext cx="2522205" cy="4419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19" y="6217920"/>
            <a:ext cx="2522206" cy="6324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40" y="0"/>
            <a:ext cx="2522206" cy="60426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39" y="6067349"/>
            <a:ext cx="2522206" cy="98877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673846" y="616626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3706" y="627150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5166" y="627150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062453"/>
              </p:ext>
            </p:extLst>
          </p:nvPr>
        </p:nvGraphicFramePr>
        <p:xfrm>
          <a:off x="7406641" y="2769447"/>
          <a:ext cx="1821179" cy="105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72"/>
                <a:gridCol w="717922"/>
                <a:gridCol w="889185"/>
              </a:tblGrid>
              <a:tr h="230011">
                <a:tc>
                  <a:txBody>
                    <a:bodyPr/>
                    <a:lstStyle/>
                    <a:p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低周波ゲイン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位相余裕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rgbClr val="FF00FF"/>
                          </a:solidFill>
                        </a:rPr>
                        <a:t>①</a:t>
                      </a:r>
                      <a:endParaRPr kumimoji="1" lang="ja-JP" altLang="en-US" sz="100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高い→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強風に強い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静特性が良い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小さい→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発振気味になる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chemeClr val="tx1"/>
                          </a:solidFill>
                        </a:rPr>
                        <a:t>②</a:t>
                      </a:r>
                      <a:endParaRPr kumimoji="1" lang="ja-JP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低い→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強風に弱い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大きい→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行き過ぎ量が減る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動特性が良い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フリーフォーム 2"/>
          <p:cNvSpPr/>
          <p:nvPr/>
        </p:nvSpPr>
        <p:spPr>
          <a:xfrm>
            <a:off x="5928360" y="2625145"/>
            <a:ext cx="1729740" cy="438095"/>
          </a:xfrm>
          <a:custGeom>
            <a:avLst/>
            <a:gdLst>
              <a:gd name="connsiteX0" fmla="*/ 1729740 w 1729740"/>
              <a:gd name="connsiteY0" fmla="*/ 438095 h 438095"/>
              <a:gd name="connsiteX1" fmla="*/ 1424940 w 1729740"/>
              <a:gd name="connsiteY1" fmla="*/ 354275 h 438095"/>
              <a:gd name="connsiteX2" fmla="*/ 1295400 w 1729740"/>
              <a:gd name="connsiteY2" fmla="*/ 194255 h 438095"/>
              <a:gd name="connsiteX3" fmla="*/ 838200 w 1729740"/>
              <a:gd name="connsiteY3" fmla="*/ 26615 h 438095"/>
              <a:gd name="connsiteX4" fmla="*/ 274320 w 1729740"/>
              <a:gd name="connsiteY4" fmla="*/ 18995 h 438095"/>
              <a:gd name="connsiteX5" fmla="*/ 0 w 1729740"/>
              <a:gd name="connsiteY5" fmla="*/ 209495 h 43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9740" h="438095">
                <a:moveTo>
                  <a:pt x="1729740" y="438095"/>
                </a:moveTo>
                <a:cubicBezTo>
                  <a:pt x="1613535" y="416505"/>
                  <a:pt x="1497330" y="394915"/>
                  <a:pt x="1424940" y="354275"/>
                </a:cubicBezTo>
                <a:cubicBezTo>
                  <a:pt x="1352550" y="313635"/>
                  <a:pt x="1393190" y="248865"/>
                  <a:pt x="1295400" y="194255"/>
                </a:cubicBezTo>
                <a:cubicBezTo>
                  <a:pt x="1197610" y="139645"/>
                  <a:pt x="1008380" y="55825"/>
                  <a:pt x="838200" y="26615"/>
                </a:cubicBezTo>
                <a:cubicBezTo>
                  <a:pt x="668020" y="-2595"/>
                  <a:pt x="414020" y="-11485"/>
                  <a:pt x="274320" y="18995"/>
                </a:cubicBezTo>
                <a:cubicBezTo>
                  <a:pt x="134620" y="49475"/>
                  <a:pt x="67310" y="129485"/>
                  <a:pt x="0" y="209495"/>
                </a:cubicBezTo>
              </a:path>
            </a:pathLst>
          </a:custGeom>
          <a:noFill/>
          <a:ln w="6350"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6621780" y="3769342"/>
            <a:ext cx="2537460" cy="282963"/>
          </a:xfrm>
          <a:custGeom>
            <a:avLst/>
            <a:gdLst>
              <a:gd name="connsiteX0" fmla="*/ 2537460 w 2537460"/>
              <a:gd name="connsiteY0" fmla="*/ 48278 h 282963"/>
              <a:gd name="connsiteX1" fmla="*/ 2202180 w 2537460"/>
              <a:gd name="connsiteY1" fmla="*/ 269258 h 282963"/>
              <a:gd name="connsiteX2" fmla="*/ 1280160 w 2537460"/>
              <a:gd name="connsiteY2" fmla="*/ 246398 h 282963"/>
              <a:gd name="connsiteX3" fmla="*/ 647700 w 2537460"/>
              <a:gd name="connsiteY3" fmla="*/ 139718 h 282963"/>
              <a:gd name="connsiteX4" fmla="*/ 160020 w 2537460"/>
              <a:gd name="connsiteY4" fmla="*/ 2558 h 282963"/>
              <a:gd name="connsiteX5" fmla="*/ 0 w 2537460"/>
              <a:gd name="connsiteY5" fmla="*/ 63518 h 2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7460" h="282963">
                <a:moveTo>
                  <a:pt x="2537460" y="48278"/>
                </a:moveTo>
                <a:cubicBezTo>
                  <a:pt x="2474595" y="142258"/>
                  <a:pt x="2411730" y="236238"/>
                  <a:pt x="2202180" y="269258"/>
                </a:cubicBezTo>
                <a:cubicBezTo>
                  <a:pt x="1992630" y="302278"/>
                  <a:pt x="1539240" y="267988"/>
                  <a:pt x="1280160" y="246398"/>
                </a:cubicBezTo>
                <a:cubicBezTo>
                  <a:pt x="1021080" y="224808"/>
                  <a:pt x="834390" y="180358"/>
                  <a:pt x="647700" y="139718"/>
                </a:cubicBezTo>
                <a:cubicBezTo>
                  <a:pt x="461010" y="99078"/>
                  <a:pt x="267970" y="15258"/>
                  <a:pt x="160020" y="2558"/>
                </a:cubicBezTo>
                <a:cubicBezTo>
                  <a:pt x="52070" y="-10142"/>
                  <a:pt x="26035" y="26688"/>
                  <a:pt x="0" y="63518"/>
                </a:cubicBezTo>
              </a:path>
            </a:pathLst>
          </a:custGeom>
          <a:noFill/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92121" y="303729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692121" y="345431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69981" y="314969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069701" y="325429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969981" y="355674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076661" y="366342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408730" y="304135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416350" y="314969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939160" y="355640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16350" y="344840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775917" y="326161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75917" y="367282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18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02_</a:t>
            </a:r>
            <a:r>
              <a:rPr lang="ja-JP" altLang="en-US" sz="4000" b="1" dirty="0"/>
              <a:t>猫とピンポン球と周波数応答特性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301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12_</a:t>
            </a:r>
            <a:r>
              <a:rPr lang="ja-JP" altLang="en-US" b="1" dirty="0"/>
              <a:t>非線形の場合も、難しいことをしなくて大丈夫！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26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7" cy="67568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180" y="0"/>
            <a:ext cx="2522207" cy="67821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6360" y="0"/>
            <a:ext cx="2522207" cy="41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6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31"/>
            <a:ext cx="2495006" cy="68471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916" y="10831"/>
            <a:ext cx="2495006" cy="67379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6337" r="4721" b="1568"/>
          <a:stretch/>
        </p:blipFill>
        <p:spPr>
          <a:xfrm>
            <a:off x="5159831" y="10831"/>
            <a:ext cx="2495006" cy="68933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9746" y="0"/>
            <a:ext cx="2497791" cy="482672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910796" y="4320794"/>
            <a:ext cx="192823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893776" y="4518914"/>
            <a:ext cx="108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346631" y="68834"/>
            <a:ext cx="72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534640" y="68834"/>
            <a:ext cx="72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971691" y="68834"/>
            <a:ext cx="108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11342" y="161290"/>
            <a:ext cx="126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576990" y="1056640"/>
            <a:ext cx="144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239342" y="1056640"/>
            <a:ext cx="144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703182" y="808990"/>
            <a:ext cx="432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178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97791" cy="65069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800" y="0"/>
            <a:ext cx="2497791" cy="63554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0"/>
            <a:ext cx="2497791" cy="52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0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6453" r="6313" b="5680"/>
          <a:stretch/>
        </p:blipFill>
        <p:spPr>
          <a:xfrm>
            <a:off x="0" y="0"/>
            <a:ext cx="2576172" cy="58869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576" y="80010"/>
            <a:ext cx="2576172" cy="589360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1152" y="80010"/>
            <a:ext cx="2576172" cy="39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75582" cy="618599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380" y="0"/>
            <a:ext cx="2577362" cy="67589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0540" y="-16453"/>
            <a:ext cx="2577362" cy="33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8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77362" cy="610564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292" y="65313"/>
            <a:ext cx="2573928" cy="66555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150" y="65313"/>
            <a:ext cx="2574608" cy="58848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6350" y="0"/>
            <a:ext cx="2574608" cy="60390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150" y="5950131"/>
            <a:ext cx="2574608" cy="10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6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1265</Words>
  <Application>Microsoft Office PowerPoint</Application>
  <PresentationFormat>ワイド画面</PresentationFormat>
  <Paragraphs>276</Paragraphs>
  <Slides>63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69" baseType="lpstr">
      <vt:lpstr>ＭＳ Ｐゴシック</vt:lpstr>
      <vt:lpstr>Arial</vt:lpstr>
      <vt:lpstr>Calibri</vt:lpstr>
      <vt:lpstr>Calibri Light</vt:lpstr>
      <vt:lpstr>Cambria Math</vt:lpstr>
      <vt:lpstr>Office テーマ</vt:lpstr>
      <vt:lpstr>独学！ 機械設計者のための自動制御入門</vt:lpstr>
      <vt:lpstr>01_数式を使わないで自動制御について教えるよ</vt:lpstr>
      <vt:lpstr>PowerPoint プレゼンテーション</vt:lpstr>
      <vt:lpstr>PowerPoint プレゼンテーション</vt:lpstr>
      <vt:lpstr>PowerPoint プレゼンテーション</vt:lpstr>
      <vt:lpstr>02_猫とピンポン球と周波数応答特性</vt:lpstr>
      <vt:lpstr>PowerPoint プレゼンテーション</vt:lpstr>
      <vt:lpstr>PowerPoint プレゼンテーション</vt:lpstr>
      <vt:lpstr>PowerPoint プレゼンテーション</vt:lpstr>
      <vt:lpstr>03_車を思いのままに走らせるにはどうしたらいいの？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04_明石海峡の強風にあおられても、大丈夫？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05_車の運転制御を風呂の水位制御に置き換える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06_ラプラス変換と割り切ったお付き合いをするよ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07_変化のない人生と伝達関数は、あり得ない？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08_ラプラス変換と複素数が導く！ ＋Dのご利益 </vt:lpstr>
      <vt:lpstr>PowerPoint プレゼンテーション</vt:lpstr>
      <vt:lpstr>PowerPoint プレゼンテーション</vt:lpstr>
      <vt:lpstr>09_制御設計の基本！ ボード線図を極めよ 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10_これで完全マスター！ PID制御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11_静特性を取るか、動特性を取るか。それが問題や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12_非線形の場合も、難しいことをしなくて大丈夫！ 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独学！ 機械設計者のための自動制御入門</dc:title>
  <dc:creator>morita</dc:creator>
  <cp:lastModifiedBy>morita</cp:lastModifiedBy>
  <cp:revision>733</cp:revision>
  <dcterms:created xsi:type="dcterms:W3CDTF">2016-04-30T23:55:58Z</dcterms:created>
  <dcterms:modified xsi:type="dcterms:W3CDTF">2016-05-05T01:30:03Z</dcterms:modified>
</cp:coreProperties>
</file>